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League Spartan" charset="1" panose="00000800000000000000"/>
      <p:regular r:id="rId30"/>
    </p:embeddedFont>
    <p:embeddedFont>
      <p:font typeface="TT Commons Pro" charset="1" panose="020B0103030102020204"/>
      <p:regular r:id="rId31"/>
    </p:embeddedFont>
    <p:embeddedFont>
      <p:font typeface="TT Commons Pro Bold" charset="1" panose="020B010303010202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2.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embeddings/oleObject1.bin" Type="http://schemas.openxmlformats.org/officeDocument/2006/relationships/oleObjec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embeddings/oleObject2.bin" Type="http://schemas.openxmlformats.org/officeDocument/2006/relationships/oleObjec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12" Target="../media/image76.svg" Type="http://schemas.openxmlformats.org/officeDocument/2006/relationships/image"/><Relationship Id="rId2" Target="../media/image1.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2.png" Type="http://schemas.openxmlformats.org/officeDocument/2006/relationships/image"/><Relationship Id="rId5"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Freeform 10" id="10"/>
          <p:cNvSpPr/>
          <p:nvPr/>
        </p:nvSpPr>
        <p:spPr>
          <a:xfrm flipH="false" flipV="false" rot="0">
            <a:off x="6430871" y="2813926"/>
            <a:ext cx="1111406" cy="1142567"/>
          </a:xfrm>
          <a:custGeom>
            <a:avLst/>
            <a:gdLst/>
            <a:ahLst/>
            <a:cxnLst/>
            <a:rect r="r" b="b" t="t" l="l"/>
            <a:pathLst>
              <a:path h="1142567" w="1111406">
                <a:moveTo>
                  <a:pt x="0" y="0"/>
                </a:moveTo>
                <a:lnTo>
                  <a:pt x="1111407" y="0"/>
                </a:lnTo>
                <a:lnTo>
                  <a:pt x="1111407" y="1142567"/>
                </a:lnTo>
                <a:lnTo>
                  <a:pt x="0" y="1142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992238" y="3184414"/>
            <a:ext cx="7088237" cy="917365"/>
          </a:xfrm>
          <a:prstGeom prst="rect">
            <a:avLst/>
          </a:prstGeom>
        </p:spPr>
        <p:txBody>
          <a:bodyPr anchor="t" rtlCol="false" tIns="0" lIns="0" bIns="0" rIns="0">
            <a:spAutoFit/>
          </a:bodyPr>
          <a:lstStyle/>
          <a:p>
            <a:pPr algn="l">
              <a:lnSpc>
                <a:spcPts val="7311"/>
              </a:lnSpc>
            </a:pPr>
            <a:r>
              <a:rPr lang="en-US" sz="5862">
                <a:solidFill>
                  <a:srgbClr val="CBCCCE"/>
                </a:solidFill>
                <a:latin typeface="League Spartan"/>
                <a:ea typeface="League Spartan"/>
                <a:cs typeface="League Spartan"/>
                <a:sym typeface="League Spartan"/>
              </a:rPr>
              <a:t>SecureHome</a:t>
            </a:r>
          </a:p>
        </p:txBody>
      </p:sp>
      <p:sp>
        <p:nvSpPr>
          <p:cNvPr name="TextBox 12" id="12"/>
          <p:cNvSpPr txBox="true"/>
          <p:nvPr/>
        </p:nvSpPr>
        <p:spPr>
          <a:xfrm rot="0">
            <a:off x="992238" y="5023396"/>
            <a:ext cx="9061720" cy="1449653"/>
          </a:xfrm>
          <a:prstGeom prst="rect">
            <a:avLst/>
          </a:prstGeom>
        </p:spPr>
        <p:txBody>
          <a:bodyPr anchor="t" rtlCol="false" tIns="0" lIns="0" bIns="0" rIns="0">
            <a:spAutoFit/>
          </a:bodyPr>
          <a:lstStyle/>
          <a:p>
            <a:pPr algn="just">
              <a:lnSpc>
                <a:spcPts val="3934"/>
              </a:lnSpc>
            </a:pPr>
            <a:r>
              <a:rPr lang="en-US" sz="2415" spc="2">
                <a:solidFill>
                  <a:srgbClr val="CFD0D8"/>
                </a:solidFill>
                <a:latin typeface="TT Commons Pro"/>
                <a:ea typeface="TT Commons Pro"/>
                <a:cs typeface="TT Commons Pro"/>
                <a:sym typeface="TT Commons Pro"/>
              </a:rPr>
              <a:t>Motion-Triggered Door Lock with Keypad Authentication is an intelligent, secure access control system combining hardware and software for everyday applications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A2A2D"/>
        </a:solidFill>
      </p:bgPr>
    </p:bg>
    <p:spTree>
      <p:nvGrpSpPr>
        <p:cNvPr id="1" name=""/>
        <p:cNvGrpSpPr/>
        <p:nvPr/>
      </p:nvGrpSpPr>
      <p:grpSpPr>
        <a:xfrm>
          <a:off x="0" y="0"/>
          <a:ext cx="0" cy="0"/>
          <a:chOff x="0" y="0"/>
          <a:chExt cx="0" cy="0"/>
        </a:xfrm>
      </p:grpSpPr>
      <p:sp>
        <p:nvSpPr>
          <p:cNvPr name="Freeform 2" id="2"/>
          <p:cNvSpPr/>
          <p:nvPr/>
        </p:nvSpPr>
        <p:spPr>
          <a:xfrm flipH="false" flipV="false" rot="0">
            <a:off x="2723769" y="2230550"/>
            <a:ext cx="11915710" cy="6702587"/>
          </a:xfrm>
          <a:custGeom>
            <a:avLst/>
            <a:gdLst/>
            <a:ahLst/>
            <a:cxnLst/>
            <a:rect r="r" b="b" t="t" l="l"/>
            <a:pathLst>
              <a:path h="6702587" w="11915710">
                <a:moveTo>
                  <a:pt x="0" y="0"/>
                </a:moveTo>
                <a:lnTo>
                  <a:pt x="11915710" y="0"/>
                </a:lnTo>
                <a:lnTo>
                  <a:pt x="11915710" y="6702587"/>
                </a:lnTo>
                <a:lnTo>
                  <a:pt x="0" y="6702587"/>
                </a:lnTo>
                <a:lnTo>
                  <a:pt x="0" y="0"/>
                </a:lnTo>
                <a:close/>
              </a:path>
            </a:pathLst>
          </a:custGeom>
          <a:blipFill>
            <a:blip r:embed="rId2"/>
            <a:stretch>
              <a:fillRect l="0" t="0" r="0" b="0"/>
            </a:stretch>
          </a:blipFill>
        </p:spPr>
      </p:sp>
      <p:sp>
        <p:nvSpPr>
          <p:cNvPr name="TextBox 3" id="3"/>
          <p:cNvSpPr txBox="true"/>
          <p:nvPr/>
        </p:nvSpPr>
        <p:spPr>
          <a:xfrm rot="0">
            <a:off x="2516546" y="838200"/>
            <a:ext cx="8875755" cy="878526"/>
          </a:xfrm>
          <a:prstGeom prst="rect">
            <a:avLst/>
          </a:prstGeom>
        </p:spPr>
        <p:txBody>
          <a:bodyPr anchor="t" rtlCol="false" tIns="0" lIns="0" bIns="0" rIns="0">
            <a:spAutoFit/>
          </a:bodyPr>
          <a:lstStyle/>
          <a:p>
            <a:pPr algn="ctr">
              <a:lnSpc>
                <a:spcPts val="7482"/>
              </a:lnSpc>
              <a:spcBef>
                <a:spcPct val="0"/>
              </a:spcBef>
            </a:pPr>
            <a:r>
              <a:rPr lang="en-US" sz="4562">
                <a:solidFill>
                  <a:srgbClr val="D9D9D9"/>
                </a:solidFill>
                <a:latin typeface="League Spartan"/>
                <a:ea typeface="League Spartan"/>
                <a:cs typeface="League Spartan"/>
                <a:sym typeface="League Spartan"/>
              </a:rPr>
              <a:t>Photography of Project 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720775" y="1027211"/>
            <a:ext cx="7678320" cy="633413"/>
          </a:xfrm>
          <a:prstGeom prst="rect">
            <a:avLst/>
          </a:prstGeom>
        </p:spPr>
        <p:txBody>
          <a:bodyPr anchor="t" rtlCol="false" tIns="0" lIns="0" bIns="0" rIns="0">
            <a:spAutoFit/>
          </a:bodyPr>
          <a:lstStyle/>
          <a:p>
            <a:pPr algn="l">
              <a:lnSpc>
                <a:spcPts val="5062"/>
              </a:lnSpc>
            </a:pPr>
            <a:r>
              <a:rPr lang="en-US" sz="4000">
                <a:solidFill>
                  <a:srgbClr val="CBCCCE"/>
                </a:solidFill>
                <a:latin typeface="League Spartan"/>
                <a:ea typeface="League Spartan"/>
                <a:cs typeface="League Spartan"/>
                <a:sym typeface="League Spartan"/>
              </a:rPr>
              <a:t>Testing Results &amp; Validation</a:t>
            </a:r>
          </a:p>
        </p:txBody>
      </p:sp>
      <p:sp>
        <p:nvSpPr>
          <p:cNvPr name="TextBox 7" id="7"/>
          <p:cNvSpPr txBox="true"/>
          <p:nvPr/>
        </p:nvSpPr>
        <p:spPr>
          <a:xfrm rot="0">
            <a:off x="720775" y="2195066"/>
            <a:ext cx="3089225" cy="780248"/>
          </a:xfrm>
          <a:prstGeom prst="rect">
            <a:avLst/>
          </a:prstGeom>
        </p:spPr>
        <p:txBody>
          <a:bodyPr anchor="t" rtlCol="false" tIns="0" lIns="0" bIns="0" rIns="0">
            <a:spAutoFit/>
          </a:bodyPr>
          <a:lstStyle/>
          <a:p>
            <a:pPr algn="l">
              <a:lnSpc>
                <a:spcPts val="3126"/>
              </a:lnSpc>
            </a:pPr>
            <a:r>
              <a:rPr lang="en-US" sz="2475">
                <a:solidFill>
                  <a:srgbClr val="CBCCCE"/>
                </a:solidFill>
                <a:latin typeface="League Spartan"/>
                <a:ea typeface="League Spartan"/>
                <a:cs typeface="League Spartan"/>
                <a:sym typeface="League Spartan"/>
              </a:rPr>
              <a:t>Stage-wise Testing</a:t>
            </a:r>
          </a:p>
        </p:txBody>
      </p:sp>
      <p:grpSp>
        <p:nvGrpSpPr>
          <p:cNvPr name="Group 8" id="8"/>
          <p:cNvGrpSpPr/>
          <p:nvPr/>
        </p:nvGrpSpPr>
        <p:grpSpPr>
          <a:xfrm rot="0">
            <a:off x="720775" y="3140720"/>
            <a:ext cx="7304485" cy="1078706"/>
            <a:chOff x="0" y="0"/>
            <a:chExt cx="9739313" cy="1438275"/>
          </a:xfrm>
        </p:grpSpPr>
        <p:sp>
          <p:nvSpPr>
            <p:cNvPr name="Freeform 9" id="9"/>
            <p:cNvSpPr/>
            <p:nvPr/>
          </p:nvSpPr>
          <p:spPr>
            <a:xfrm flipH="false" flipV="false" rot="0">
              <a:off x="0" y="0"/>
              <a:ext cx="9739376" cy="1438275"/>
            </a:xfrm>
            <a:custGeom>
              <a:avLst/>
              <a:gdLst/>
              <a:ahLst/>
              <a:cxnLst/>
              <a:rect r="r" b="b" t="t" l="l"/>
              <a:pathLst>
                <a:path h="1438275" w="9739376">
                  <a:moveTo>
                    <a:pt x="0" y="182880"/>
                  </a:moveTo>
                  <a:cubicBezTo>
                    <a:pt x="0" y="81915"/>
                    <a:pt x="81915" y="0"/>
                    <a:pt x="182880" y="0"/>
                  </a:cubicBezTo>
                  <a:lnTo>
                    <a:pt x="9556496" y="0"/>
                  </a:lnTo>
                  <a:cubicBezTo>
                    <a:pt x="9657461" y="0"/>
                    <a:pt x="9739376" y="81915"/>
                    <a:pt x="9739376" y="182880"/>
                  </a:cubicBezTo>
                  <a:lnTo>
                    <a:pt x="9739376" y="1255395"/>
                  </a:lnTo>
                  <a:cubicBezTo>
                    <a:pt x="9739376" y="1356360"/>
                    <a:pt x="9657461" y="1438275"/>
                    <a:pt x="9556496" y="1438275"/>
                  </a:cubicBezTo>
                  <a:lnTo>
                    <a:pt x="182880" y="1438275"/>
                  </a:lnTo>
                  <a:cubicBezTo>
                    <a:pt x="81915" y="1438275"/>
                    <a:pt x="0" y="1356360"/>
                    <a:pt x="0" y="1255395"/>
                  </a:cubicBezTo>
                  <a:close/>
                </a:path>
              </a:pathLst>
            </a:custGeom>
            <a:solidFill>
              <a:srgbClr val="2A2A2D">
                <a:alpha val="90196"/>
              </a:srgbClr>
            </a:solidFill>
          </p:spPr>
        </p:sp>
      </p:grpSp>
      <p:grpSp>
        <p:nvGrpSpPr>
          <p:cNvPr name="Group 10" id="10"/>
          <p:cNvGrpSpPr/>
          <p:nvPr/>
        </p:nvGrpSpPr>
        <p:grpSpPr>
          <a:xfrm rot="0">
            <a:off x="720775" y="3112145"/>
            <a:ext cx="7304485" cy="114300"/>
            <a:chOff x="0" y="0"/>
            <a:chExt cx="9739313" cy="152400"/>
          </a:xfrm>
        </p:grpSpPr>
        <p:sp>
          <p:nvSpPr>
            <p:cNvPr name="Freeform 11" id="11" descr="preencoded.png"/>
            <p:cNvSpPr/>
            <p:nvPr/>
          </p:nvSpPr>
          <p:spPr>
            <a:xfrm flipH="false" flipV="false" rot="0">
              <a:off x="0" y="0"/>
              <a:ext cx="9739376" cy="152400"/>
            </a:xfrm>
            <a:custGeom>
              <a:avLst/>
              <a:gdLst/>
              <a:ahLst/>
              <a:cxnLst/>
              <a:rect r="r" b="b" t="t" l="l"/>
              <a:pathLst>
                <a:path h="152400" w="9739376">
                  <a:moveTo>
                    <a:pt x="0" y="0"/>
                  </a:moveTo>
                  <a:lnTo>
                    <a:pt x="9739376" y="0"/>
                  </a:lnTo>
                  <a:lnTo>
                    <a:pt x="9739376" y="152400"/>
                  </a:lnTo>
                  <a:lnTo>
                    <a:pt x="0" y="152400"/>
                  </a:lnTo>
                  <a:lnTo>
                    <a:pt x="0" y="0"/>
                  </a:lnTo>
                  <a:close/>
                </a:path>
              </a:pathLst>
            </a:custGeom>
            <a:blipFill>
              <a:blip r:embed="rId3"/>
              <a:stretch>
                <a:fillRect l="-8" t="0" r="-7" b="0"/>
              </a:stretch>
            </a:blipFill>
          </p:spPr>
        </p:sp>
      </p:grpSp>
      <p:grpSp>
        <p:nvGrpSpPr>
          <p:cNvPr name="Group 12" id="12"/>
          <p:cNvGrpSpPr/>
          <p:nvPr/>
        </p:nvGrpSpPr>
        <p:grpSpPr>
          <a:xfrm rot="0">
            <a:off x="4064124" y="2831901"/>
            <a:ext cx="617785" cy="617785"/>
            <a:chOff x="0" y="0"/>
            <a:chExt cx="823713" cy="823713"/>
          </a:xfrm>
        </p:grpSpPr>
        <p:sp>
          <p:nvSpPr>
            <p:cNvPr name="Freeform 13" id="13"/>
            <p:cNvSpPr/>
            <p:nvPr/>
          </p:nvSpPr>
          <p:spPr>
            <a:xfrm flipH="false" flipV="false" rot="0">
              <a:off x="0" y="0"/>
              <a:ext cx="823722" cy="823722"/>
            </a:xfrm>
            <a:custGeom>
              <a:avLst/>
              <a:gdLst/>
              <a:ahLst/>
              <a:cxnLst/>
              <a:rect r="r" b="b" t="t" l="l"/>
              <a:pathLst>
                <a:path h="823722" w="823722">
                  <a:moveTo>
                    <a:pt x="368300" y="0"/>
                  </a:moveTo>
                  <a:lnTo>
                    <a:pt x="455422" y="0"/>
                  </a:lnTo>
                  <a:cubicBezTo>
                    <a:pt x="658828" y="0"/>
                    <a:pt x="823722" y="164894"/>
                    <a:pt x="823722" y="368300"/>
                  </a:cubicBezTo>
                  <a:lnTo>
                    <a:pt x="823722" y="455422"/>
                  </a:lnTo>
                  <a:cubicBezTo>
                    <a:pt x="823722" y="553101"/>
                    <a:pt x="784919" y="646780"/>
                    <a:pt x="715849" y="715849"/>
                  </a:cubicBezTo>
                  <a:cubicBezTo>
                    <a:pt x="646780" y="784919"/>
                    <a:pt x="553101" y="823722"/>
                    <a:pt x="455422" y="823722"/>
                  </a:cubicBezTo>
                  <a:lnTo>
                    <a:pt x="368300" y="823722"/>
                  </a:lnTo>
                  <a:cubicBezTo>
                    <a:pt x="270621" y="823722"/>
                    <a:pt x="176942" y="784919"/>
                    <a:pt x="107873" y="715849"/>
                  </a:cubicBezTo>
                  <a:cubicBezTo>
                    <a:pt x="38803" y="646780"/>
                    <a:pt x="0" y="553101"/>
                    <a:pt x="0" y="455422"/>
                  </a:cubicBezTo>
                  <a:lnTo>
                    <a:pt x="0" y="368300"/>
                  </a:lnTo>
                  <a:cubicBezTo>
                    <a:pt x="0" y="164894"/>
                    <a:pt x="164894" y="0"/>
                    <a:pt x="368300" y="0"/>
                  </a:cubicBezTo>
                  <a:close/>
                </a:path>
              </a:pathLst>
            </a:custGeom>
            <a:solidFill>
              <a:srgbClr val="FFFFFF"/>
            </a:solidFill>
            <a:ln w="12700">
              <a:solidFill>
                <a:srgbClr val="000000"/>
              </a:solidFill>
            </a:ln>
          </p:spPr>
        </p:sp>
      </p:grpSp>
      <p:sp>
        <p:nvSpPr>
          <p:cNvPr name="TextBox 14" id="14"/>
          <p:cNvSpPr txBox="true"/>
          <p:nvPr/>
        </p:nvSpPr>
        <p:spPr>
          <a:xfrm rot="0">
            <a:off x="4280372" y="2814180"/>
            <a:ext cx="432346" cy="536536"/>
          </a:xfrm>
          <a:prstGeom prst="rect">
            <a:avLst/>
          </a:prstGeom>
        </p:spPr>
        <p:txBody>
          <a:bodyPr anchor="t" rtlCol="false" tIns="0" lIns="0" bIns="0" rIns="0">
            <a:spAutoFit/>
          </a:bodyPr>
          <a:lstStyle/>
          <a:p>
            <a:pPr algn="l">
              <a:lnSpc>
                <a:spcPts val="4569"/>
              </a:lnSpc>
            </a:pPr>
            <a:r>
              <a:rPr lang="en-US" b="true" sz="2890">
                <a:solidFill>
                  <a:srgbClr val="000000"/>
                </a:solidFill>
                <a:latin typeface="TT Commons Pro Bold"/>
                <a:ea typeface="TT Commons Pro Bold"/>
                <a:cs typeface="TT Commons Pro Bold"/>
                <a:sym typeface="TT Commons Pro Bold"/>
              </a:rPr>
              <a:t>1</a:t>
            </a:r>
          </a:p>
        </p:txBody>
      </p:sp>
      <p:sp>
        <p:nvSpPr>
          <p:cNvPr name="TextBox 15" id="15"/>
          <p:cNvSpPr txBox="true"/>
          <p:nvPr/>
        </p:nvSpPr>
        <p:spPr>
          <a:xfrm rot="0">
            <a:off x="955179" y="3569791"/>
            <a:ext cx="6835676" cy="399098"/>
          </a:xfrm>
          <a:prstGeom prst="rect">
            <a:avLst/>
          </a:prstGeom>
        </p:spPr>
        <p:txBody>
          <a:bodyPr anchor="t" rtlCol="false" tIns="0" lIns="0" bIns="0" rIns="0">
            <a:spAutoFit/>
          </a:bodyPr>
          <a:lstStyle/>
          <a:p>
            <a:pPr algn="l">
              <a:lnSpc>
                <a:spcPts val="3382"/>
              </a:lnSpc>
            </a:pPr>
            <a:r>
              <a:rPr lang="en-US" sz="2062" b="true">
                <a:solidFill>
                  <a:srgbClr val="CFD0D8"/>
                </a:solidFill>
                <a:latin typeface="TT Commons Pro Bold"/>
                <a:ea typeface="TT Commons Pro Bold"/>
                <a:cs typeface="TT Commons Pro Bold"/>
                <a:sym typeface="TT Commons Pro Bold"/>
              </a:rPr>
              <a:t>PIR Sensor:</a:t>
            </a:r>
            <a:r>
              <a:rPr lang="en-US" sz="2062">
                <a:solidFill>
                  <a:srgbClr val="CFD0D8"/>
                </a:solidFill>
                <a:latin typeface="TT Commons Pro"/>
                <a:ea typeface="TT Commons Pro"/>
                <a:cs typeface="TT Commons Pro"/>
                <a:sym typeface="TT Commons Pro"/>
              </a:rPr>
              <a:t> Detected motion reliably at 2–5 meter range</a:t>
            </a:r>
          </a:p>
        </p:txBody>
      </p:sp>
      <p:grpSp>
        <p:nvGrpSpPr>
          <p:cNvPr name="Group 16" id="16"/>
          <p:cNvGrpSpPr/>
          <p:nvPr/>
        </p:nvGrpSpPr>
        <p:grpSpPr>
          <a:xfrm rot="0">
            <a:off x="720775" y="4734074"/>
            <a:ext cx="7304485" cy="1078706"/>
            <a:chOff x="0" y="0"/>
            <a:chExt cx="9739313" cy="1438275"/>
          </a:xfrm>
        </p:grpSpPr>
        <p:sp>
          <p:nvSpPr>
            <p:cNvPr name="Freeform 17" id="17"/>
            <p:cNvSpPr/>
            <p:nvPr/>
          </p:nvSpPr>
          <p:spPr>
            <a:xfrm flipH="false" flipV="false" rot="0">
              <a:off x="0" y="0"/>
              <a:ext cx="9739376" cy="1438275"/>
            </a:xfrm>
            <a:custGeom>
              <a:avLst/>
              <a:gdLst/>
              <a:ahLst/>
              <a:cxnLst/>
              <a:rect r="r" b="b" t="t" l="l"/>
              <a:pathLst>
                <a:path h="1438275" w="9739376">
                  <a:moveTo>
                    <a:pt x="0" y="182880"/>
                  </a:moveTo>
                  <a:cubicBezTo>
                    <a:pt x="0" y="81915"/>
                    <a:pt x="81915" y="0"/>
                    <a:pt x="182880" y="0"/>
                  </a:cubicBezTo>
                  <a:lnTo>
                    <a:pt x="9556496" y="0"/>
                  </a:lnTo>
                  <a:cubicBezTo>
                    <a:pt x="9657461" y="0"/>
                    <a:pt x="9739376" y="81915"/>
                    <a:pt x="9739376" y="182880"/>
                  </a:cubicBezTo>
                  <a:lnTo>
                    <a:pt x="9739376" y="1255395"/>
                  </a:lnTo>
                  <a:cubicBezTo>
                    <a:pt x="9739376" y="1356360"/>
                    <a:pt x="9657461" y="1438275"/>
                    <a:pt x="9556496" y="1438275"/>
                  </a:cubicBezTo>
                  <a:lnTo>
                    <a:pt x="182880" y="1438275"/>
                  </a:lnTo>
                  <a:cubicBezTo>
                    <a:pt x="81915" y="1438275"/>
                    <a:pt x="0" y="1356360"/>
                    <a:pt x="0" y="1255395"/>
                  </a:cubicBezTo>
                  <a:close/>
                </a:path>
              </a:pathLst>
            </a:custGeom>
            <a:solidFill>
              <a:srgbClr val="2A2A2D">
                <a:alpha val="90196"/>
              </a:srgbClr>
            </a:solidFill>
          </p:spPr>
        </p:sp>
      </p:grpSp>
      <p:grpSp>
        <p:nvGrpSpPr>
          <p:cNvPr name="Group 18" id="18"/>
          <p:cNvGrpSpPr/>
          <p:nvPr/>
        </p:nvGrpSpPr>
        <p:grpSpPr>
          <a:xfrm rot="0">
            <a:off x="720775" y="4705499"/>
            <a:ext cx="7304485" cy="114300"/>
            <a:chOff x="0" y="0"/>
            <a:chExt cx="9739313" cy="152400"/>
          </a:xfrm>
        </p:grpSpPr>
        <p:sp>
          <p:nvSpPr>
            <p:cNvPr name="Freeform 19" id="19" descr="preencoded.png"/>
            <p:cNvSpPr/>
            <p:nvPr/>
          </p:nvSpPr>
          <p:spPr>
            <a:xfrm flipH="false" flipV="false" rot="0">
              <a:off x="0" y="0"/>
              <a:ext cx="9739376" cy="152400"/>
            </a:xfrm>
            <a:custGeom>
              <a:avLst/>
              <a:gdLst/>
              <a:ahLst/>
              <a:cxnLst/>
              <a:rect r="r" b="b" t="t" l="l"/>
              <a:pathLst>
                <a:path h="152400" w="9739376">
                  <a:moveTo>
                    <a:pt x="0" y="0"/>
                  </a:moveTo>
                  <a:lnTo>
                    <a:pt x="9739376" y="0"/>
                  </a:lnTo>
                  <a:lnTo>
                    <a:pt x="9739376" y="152400"/>
                  </a:lnTo>
                  <a:lnTo>
                    <a:pt x="0" y="152400"/>
                  </a:lnTo>
                  <a:lnTo>
                    <a:pt x="0" y="0"/>
                  </a:lnTo>
                  <a:close/>
                </a:path>
              </a:pathLst>
            </a:custGeom>
            <a:blipFill>
              <a:blip r:embed="rId3"/>
              <a:stretch>
                <a:fillRect l="-8" t="0" r="-7" b="0"/>
              </a:stretch>
            </a:blipFill>
          </p:spPr>
        </p:sp>
      </p:grpSp>
      <p:grpSp>
        <p:nvGrpSpPr>
          <p:cNvPr name="Group 20" id="20"/>
          <p:cNvGrpSpPr/>
          <p:nvPr/>
        </p:nvGrpSpPr>
        <p:grpSpPr>
          <a:xfrm rot="0">
            <a:off x="4064124" y="4425255"/>
            <a:ext cx="617785" cy="617785"/>
            <a:chOff x="0" y="0"/>
            <a:chExt cx="823713" cy="823713"/>
          </a:xfrm>
        </p:grpSpPr>
        <p:sp>
          <p:nvSpPr>
            <p:cNvPr name="Freeform 21" id="21"/>
            <p:cNvSpPr/>
            <p:nvPr/>
          </p:nvSpPr>
          <p:spPr>
            <a:xfrm flipH="false" flipV="false" rot="0">
              <a:off x="0" y="0"/>
              <a:ext cx="823722" cy="823722"/>
            </a:xfrm>
            <a:custGeom>
              <a:avLst/>
              <a:gdLst/>
              <a:ahLst/>
              <a:cxnLst/>
              <a:rect r="r" b="b" t="t" l="l"/>
              <a:pathLst>
                <a:path h="823722" w="823722">
                  <a:moveTo>
                    <a:pt x="368300" y="0"/>
                  </a:moveTo>
                  <a:lnTo>
                    <a:pt x="455422" y="0"/>
                  </a:lnTo>
                  <a:cubicBezTo>
                    <a:pt x="658828" y="0"/>
                    <a:pt x="823722" y="164894"/>
                    <a:pt x="823722" y="368300"/>
                  </a:cubicBezTo>
                  <a:lnTo>
                    <a:pt x="823722" y="455422"/>
                  </a:lnTo>
                  <a:cubicBezTo>
                    <a:pt x="823722" y="553101"/>
                    <a:pt x="784919" y="646780"/>
                    <a:pt x="715849" y="715849"/>
                  </a:cubicBezTo>
                  <a:cubicBezTo>
                    <a:pt x="646780" y="784919"/>
                    <a:pt x="553101" y="823722"/>
                    <a:pt x="455422" y="823722"/>
                  </a:cubicBezTo>
                  <a:lnTo>
                    <a:pt x="368300" y="823722"/>
                  </a:lnTo>
                  <a:cubicBezTo>
                    <a:pt x="270621" y="823722"/>
                    <a:pt x="176942" y="784919"/>
                    <a:pt x="107873" y="715849"/>
                  </a:cubicBezTo>
                  <a:cubicBezTo>
                    <a:pt x="38803" y="646780"/>
                    <a:pt x="0" y="553101"/>
                    <a:pt x="0" y="455422"/>
                  </a:cubicBezTo>
                  <a:lnTo>
                    <a:pt x="0" y="368300"/>
                  </a:lnTo>
                  <a:cubicBezTo>
                    <a:pt x="0" y="164894"/>
                    <a:pt x="164894" y="0"/>
                    <a:pt x="368300" y="0"/>
                  </a:cubicBezTo>
                  <a:close/>
                </a:path>
              </a:pathLst>
            </a:custGeom>
            <a:solidFill>
              <a:srgbClr val="FFFFFF"/>
            </a:solidFill>
            <a:ln w="12700">
              <a:solidFill>
                <a:srgbClr val="000000"/>
              </a:solidFill>
            </a:ln>
          </p:spPr>
        </p:sp>
      </p:grpSp>
      <p:sp>
        <p:nvSpPr>
          <p:cNvPr name="TextBox 22" id="22"/>
          <p:cNvSpPr txBox="true"/>
          <p:nvPr/>
        </p:nvSpPr>
        <p:spPr>
          <a:xfrm rot="0">
            <a:off x="4249490" y="4389496"/>
            <a:ext cx="247055" cy="536566"/>
          </a:xfrm>
          <a:prstGeom prst="rect">
            <a:avLst/>
          </a:prstGeom>
        </p:spPr>
        <p:txBody>
          <a:bodyPr anchor="t" rtlCol="false" tIns="0" lIns="0" bIns="0" rIns="0">
            <a:spAutoFit/>
          </a:bodyPr>
          <a:lstStyle/>
          <a:p>
            <a:pPr algn="l">
              <a:lnSpc>
                <a:spcPts val="4568"/>
              </a:lnSpc>
            </a:pPr>
            <a:r>
              <a:rPr lang="en-US" sz="2890" b="true">
                <a:solidFill>
                  <a:srgbClr val="000000"/>
                </a:solidFill>
                <a:latin typeface="TT Commons Pro Bold"/>
                <a:ea typeface="TT Commons Pro Bold"/>
                <a:cs typeface="TT Commons Pro Bold"/>
                <a:sym typeface="TT Commons Pro Bold"/>
              </a:rPr>
              <a:t>2</a:t>
            </a:r>
          </a:p>
        </p:txBody>
      </p:sp>
      <p:sp>
        <p:nvSpPr>
          <p:cNvPr name="TextBox 23" id="23"/>
          <p:cNvSpPr txBox="true"/>
          <p:nvPr/>
        </p:nvSpPr>
        <p:spPr>
          <a:xfrm rot="0">
            <a:off x="955179" y="5163145"/>
            <a:ext cx="6835676" cy="827723"/>
          </a:xfrm>
          <a:prstGeom prst="rect">
            <a:avLst/>
          </a:prstGeom>
        </p:spPr>
        <p:txBody>
          <a:bodyPr anchor="t" rtlCol="false" tIns="0" lIns="0" bIns="0" rIns="0">
            <a:spAutoFit/>
          </a:bodyPr>
          <a:lstStyle/>
          <a:p>
            <a:pPr algn="l">
              <a:lnSpc>
                <a:spcPts val="3382"/>
              </a:lnSpc>
            </a:pPr>
            <a:r>
              <a:rPr lang="en-US" sz="2062" b="true">
                <a:solidFill>
                  <a:srgbClr val="CFD0D8"/>
                </a:solidFill>
                <a:latin typeface="TT Commons Pro Bold"/>
                <a:ea typeface="TT Commons Pro Bold"/>
                <a:cs typeface="TT Commons Pro Bold"/>
                <a:sym typeface="TT Commons Pro Bold"/>
              </a:rPr>
              <a:t>Keypad + LCD:</a:t>
            </a:r>
            <a:r>
              <a:rPr lang="en-US" sz="2062">
                <a:solidFill>
                  <a:srgbClr val="CFD0D8"/>
                </a:solidFill>
                <a:latin typeface="TT Commons Pro"/>
                <a:ea typeface="TT Commons Pro"/>
                <a:cs typeface="TT Commons Pro"/>
                <a:sym typeface="TT Commons Pro"/>
              </a:rPr>
              <a:t> Password entry and display functioning correctly</a:t>
            </a:r>
          </a:p>
        </p:txBody>
      </p:sp>
      <p:grpSp>
        <p:nvGrpSpPr>
          <p:cNvPr name="Group 24" id="24"/>
          <p:cNvGrpSpPr/>
          <p:nvPr/>
        </p:nvGrpSpPr>
        <p:grpSpPr>
          <a:xfrm rot="0">
            <a:off x="720775" y="6327427"/>
            <a:ext cx="7304485" cy="1078706"/>
            <a:chOff x="0" y="0"/>
            <a:chExt cx="9739313" cy="1438275"/>
          </a:xfrm>
        </p:grpSpPr>
        <p:sp>
          <p:nvSpPr>
            <p:cNvPr name="Freeform 25" id="25"/>
            <p:cNvSpPr/>
            <p:nvPr/>
          </p:nvSpPr>
          <p:spPr>
            <a:xfrm flipH="false" flipV="false" rot="0">
              <a:off x="0" y="0"/>
              <a:ext cx="9739376" cy="1438275"/>
            </a:xfrm>
            <a:custGeom>
              <a:avLst/>
              <a:gdLst/>
              <a:ahLst/>
              <a:cxnLst/>
              <a:rect r="r" b="b" t="t" l="l"/>
              <a:pathLst>
                <a:path h="1438275" w="9739376">
                  <a:moveTo>
                    <a:pt x="0" y="182880"/>
                  </a:moveTo>
                  <a:cubicBezTo>
                    <a:pt x="0" y="81915"/>
                    <a:pt x="81915" y="0"/>
                    <a:pt x="182880" y="0"/>
                  </a:cubicBezTo>
                  <a:lnTo>
                    <a:pt x="9556496" y="0"/>
                  </a:lnTo>
                  <a:cubicBezTo>
                    <a:pt x="9657461" y="0"/>
                    <a:pt x="9739376" y="81915"/>
                    <a:pt x="9739376" y="182880"/>
                  </a:cubicBezTo>
                  <a:lnTo>
                    <a:pt x="9739376" y="1255395"/>
                  </a:lnTo>
                  <a:cubicBezTo>
                    <a:pt x="9739376" y="1356360"/>
                    <a:pt x="9657461" y="1438275"/>
                    <a:pt x="9556496" y="1438275"/>
                  </a:cubicBezTo>
                  <a:lnTo>
                    <a:pt x="182880" y="1438275"/>
                  </a:lnTo>
                  <a:cubicBezTo>
                    <a:pt x="81915" y="1438275"/>
                    <a:pt x="0" y="1356360"/>
                    <a:pt x="0" y="1255395"/>
                  </a:cubicBezTo>
                  <a:close/>
                </a:path>
              </a:pathLst>
            </a:custGeom>
            <a:solidFill>
              <a:srgbClr val="2A2A2D">
                <a:alpha val="90196"/>
              </a:srgbClr>
            </a:solidFill>
          </p:spPr>
        </p:sp>
      </p:grpSp>
      <p:grpSp>
        <p:nvGrpSpPr>
          <p:cNvPr name="Group 26" id="26"/>
          <p:cNvGrpSpPr/>
          <p:nvPr/>
        </p:nvGrpSpPr>
        <p:grpSpPr>
          <a:xfrm rot="0">
            <a:off x="720775" y="6298852"/>
            <a:ext cx="7304485" cy="114300"/>
            <a:chOff x="0" y="0"/>
            <a:chExt cx="9739313" cy="152400"/>
          </a:xfrm>
        </p:grpSpPr>
        <p:sp>
          <p:nvSpPr>
            <p:cNvPr name="Freeform 27" id="27" descr="preencoded.png"/>
            <p:cNvSpPr/>
            <p:nvPr/>
          </p:nvSpPr>
          <p:spPr>
            <a:xfrm flipH="false" flipV="false" rot="0">
              <a:off x="0" y="0"/>
              <a:ext cx="9739376" cy="152400"/>
            </a:xfrm>
            <a:custGeom>
              <a:avLst/>
              <a:gdLst/>
              <a:ahLst/>
              <a:cxnLst/>
              <a:rect r="r" b="b" t="t" l="l"/>
              <a:pathLst>
                <a:path h="152400" w="9739376">
                  <a:moveTo>
                    <a:pt x="0" y="0"/>
                  </a:moveTo>
                  <a:lnTo>
                    <a:pt x="9739376" y="0"/>
                  </a:lnTo>
                  <a:lnTo>
                    <a:pt x="9739376" y="152400"/>
                  </a:lnTo>
                  <a:lnTo>
                    <a:pt x="0" y="152400"/>
                  </a:lnTo>
                  <a:lnTo>
                    <a:pt x="0" y="0"/>
                  </a:lnTo>
                  <a:close/>
                </a:path>
              </a:pathLst>
            </a:custGeom>
            <a:blipFill>
              <a:blip r:embed="rId3"/>
              <a:stretch>
                <a:fillRect l="-8" t="0" r="-7" b="0"/>
              </a:stretch>
            </a:blipFill>
          </p:spPr>
        </p:sp>
      </p:grpSp>
      <p:grpSp>
        <p:nvGrpSpPr>
          <p:cNvPr name="Group 28" id="28"/>
          <p:cNvGrpSpPr/>
          <p:nvPr/>
        </p:nvGrpSpPr>
        <p:grpSpPr>
          <a:xfrm rot="0">
            <a:off x="4064124" y="6018610"/>
            <a:ext cx="617785" cy="617785"/>
            <a:chOff x="0" y="0"/>
            <a:chExt cx="823713" cy="823713"/>
          </a:xfrm>
        </p:grpSpPr>
        <p:sp>
          <p:nvSpPr>
            <p:cNvPr name="Freeform 29" id="29"/>
            <p:cNvSpPr/>
            <p:nvPr/>
          </p:nvSpPr>
          <p:spPr>
            <a:xfrm flipH="false" flipV="false" rot="0">
              <a:off x="0" y="0"/>
              <a:ext cx="823722" cy="823722"/>
            </a:xfrm>
            <a:custGeom>
              <a:avLst/>
              <a:gdLst/>
              <a:ahLst/>
              <a:cxnLst/>
              <a:rect r="r" b="b" t="t" l="l"/>
              <a:pathLst>
                <a:path h="823722" w="823722">
                  <a:moveTo>
                    <a:pt x="368300" y="0"/>
                  </a:moveTo>
                  <a:lnTo>
                    <a:pt x="455422" y="0"/>
                  </a:lnTo>
                  <a:cubicBezTo>
                    <a:pt x="658828" y="0"/>
                    <a:pt x="823722" y="164894"/>
                    <a:pt x="823722" y="368300"/>
                  </a:cubicBezTo>
                  <a:lnTo>
                    <a:pt x="823722" y="455422"/>
                  </a:lnTo>
                  <a:cubicBezTo>
                    <a:pt x="823722" y="553101"/>
                    <a:pt x="784919" y="646780"/>
                    <a:pt x="715849" y="715849"/>
                  </a:cubicBezTo>
                  <a:cubicBezTo>
                    <a:pt x="646780" y="784919"/>
                    <a:pt x="553101" y="823722"/>
                    <a:pt x="455422" y="823722"/>
                  </a:cubicBezTo>
                  <a:lnTo>
                    <a:pt x="368300" y="823722"/>
                  </a:lnTo>
                  <a:cubicBezTo>
                    <a:pt x="270621" y="823722"/>
                    <a:pt x="176942" y="784919"/>
                    <a:pt x="107873" y="715849"/>
                  </a:cubicBezTo>
                  <a:cubicBezTo>
                    <a:pt x="38803" y="646780"/>
                    <a:pt x="0" y="553101"/>
                    <a:pt x="0" y="455422"/>
                  </a:cubicBezTo>
                  <a:lnTo>
                    <a:pt x="0" y="368300"/>
                  </a:lnTo>
                  <a:cubicBezTo>
                    <a:pt x="0" y="164894"/>
                    <a:pt x="164894" y="0"/>
                    <a:pt x="368300" y="0"/>
                  </a:cubicBezTo>
                  <a:close/>
                </a:path>
              </a:pathLst>
            </a:custGeom>
            <a:solidFill>
              <a:srgbClr val="F8F8F9"/>
            </a:solidFill>
            <a:ln w="12700">
              <a:solidFill>
                <a:srgbClr val="000000"/>
              </a:solidFill>
            </a:ln>
          </p:spPr>
        </p:sp>
      </p:grpSp>
      <p:sp>
        <p:nvSpPr>
          <p:cNvPr name="TextBox 30" id="30"/>
          <p:cNvSpPr txBox="true"/>
          <p:nvPr/>
        </p:nvSpPr>
        <p:spPr>
          <a:xfrm rot="0">
            <a:off x="4249490" y="6019775"/>
            <a:ext cx="247055" cy="520056"/>
          </a:xfrm>
          <a:prstGeom prst="rect">
            <a:avLst/>
          </a:prstGeom>
        </p:spPr>
        <p:txBody>
          <a:bodyPr anchor="t" rtlCol="false" tIns="0" lIns="0" bIns="0" rIns="0">
            <a:spAutoFit/>
          </a:bodyPr>
          <a:lstStyle/>
          <a:p>
            <a:pPr algn="l">
              <a:lnSpc>
                <a:spcPts val="4485"/>
              </a:lnSpc>
            </a:pPr>
            <a:r>
              <a:rPr lang="en-US" sz="2837" b="true">
                <a:solidFill>
                  <a:srgbClr val="000000"/>
                </a:solidFill>
                <a:latin typeface="TT Commons Pro Bold"/>
                <a:ea typeface="TT Commons Pro Bold"/>
                <a:cs typeface="TT Commons Pro Bold"/>
                <a:sym typeface="TT Commons Pro Bold"/>
              </a:rPr>
              <a:t>3</a:t>
            </a:r>
          </a:p>
        </p:txBody>
      </p:sp>
      <p:sp>
        <p:nvSpPr>
          <p:cNvPr name="TextBox 31" id="31"/>
          <p:cNvSpPr txBox="true"/>
          <p:nvPr/>
        </p:nvSpPr>
        <p:spPr>
          <a:xfrm rot="0">
            <a:off x="955179" y="6756499"/>
            <a:ext cx="6835676" cy="827723"/>
          </a:xfrm>
          <a:prstGeom prst="rect">
            <a:avLst/>
          </a:prstGeom>
        </p:spPr>
        <p:txBody>
          <a:bodyPr anchor="t" rtlCol="false" tIns="0" lIns="0" bIns="0" rIns="0">
            <a:spAutoFit/>
          </a:bodyPr>
          <a:lstStyle/>
          <a:p>
            <a:pPr algn="l">
              <a:lnSpc>
                <a:spcPts val="3382"/>
              </a:lnSpc>
            </a:pPr>
            <a:r>
              <a:rPr lang="en-US" sz="2062" b="true">
                <a:solidFill>
                  <a:srgbClr val="CFD0D8"/>
                </a:solidFill>
                <a:latin typeface="TT Commons Pro Bold"/>
                <a:ea typeface="TT Commons Pro Bold"/>
                <a:cs typeface="TT Commons Pro Bold"/>
                <a:sym typeface="TT Commons Pro Bold"/>
              </a:rPr>
              <a:t>Servo + Buzzer:</a:t>
            </a:r>
            <a:r>
              <a:rPr lang="en-US" sz="2062">
                <a:solidFill>
                  <a:srgbClr val="CFD0D8"/>
                </a:solidFill>
                <a:latin typeface="TT Commons Pro"/>
                <a:ea typeface="TT Commons Pro"/>
                <a:cs typeface="TT Commons Pro"/>
                <a:sym typeface="TT Commons Pro"/>
              </a:rPr>
              <a:t> Lock/unlock mechanism verified with audio feedback</a:t>
            </a:r>
          </a:p>
        </p:txBody>
      </p:sp>
      <p:grpSp>
        <p:nvGrpSpPr>
          <p:cNvPr name="Group 32" id="32"/>
          <p:cNvGrpSpPr/>
          <p:nvPr/>
        </p:nvGrpSpPr>
        <p:grpSpPr>
          <a:xfrm rot="0">
            <a:off x="720775" y="7920781"/>
            <a:ext cx="7304485" cy="1078706"/>
            <a:chOff x="0" y="0"/>
            <a:chExt cx="9739313" cy="1438275"/>
          </a:xfrm>
        </p:grpSpPr>
        <p:sp>
          <p:nvSpPr>
            <p:cNvPr name="Freeform 33" id="33"/>
            <p:cNvSpPr/>
            <p:nvPr/>
          </p:nvSpPr>
          <p:spPr>
            <a:xfrm flipH="false" flipV="false" rot="0">
              <a:off x="0" y="0"/>
              <a:ext cx="9739376" cy="1438275"/>
            </a:xfrm>
            <a:custGeom>
              <a:avLst/>
              <a:gdLst/>
              <a:ahLst/>
              <a:cxnLst/>
              <a:rect r="r" b="b" t="t" l="l"/>
              <a:pathLst>
                <a:path h="1438275" w="9739376">
                  <a:moveTo>
                    <a:pt x="0" y="182880"/>
                  </a:moveTo>
                  <a:cubicBezTo>
                    <a:pt x="0" y="81915"/>
                    <a:pt x="81915" y="0"/>
                    <a:pt x="182880" y="0"/>
                  </a:cubicBezTo>
                  <a:lnTo>
                    <a:pt x="9556496" y="0"/>
                  </a:lnTo>
                  <a:cubicBezTo>
                    <a:pt x="9657461" y="0"/>
                    <a:pt x="9739376" y="81915"/>
                    <a:pt x="9739376" y="182880"/>
                  </a:cubicBezTo>
                  <a:lnTo>
                    <a:pt x="9739376" y="1255395"/>
                  </a:lnTo>
                  <a:cubicBezTo>
                    <a:pt x="9739376" y="1356360"/>
                    <a:pt x="9657461" y="1438275"/>
                    <a:pt x="9556496" y="1438275"/>
                  </a:cubicBezTo>
                  <a:lnTo>
                    <a:pt x="182880" y="1438275"/>
                  </a:lnTo>
                  <a:cubicBezTo>
                    <a:pt x="81915" y="1438275"/>
                    <a:pt x="0" y="1356360"/>
                    <a:pt x="0" y="1255395"/>
                  </a:cubicBezTo>
                  <a:close/>
                </a:path>
              </a:pathLst>
            </a:custGeom>
            <a:solidFill>
              <a:srgbClr val="2A2A2D">
                <a:alpha val="90196"/>
              </a:srgbClr>
            </a:solidFill>
          </p:spPr>
        </p:sp>
      </p:grpSp>
      <p:grpSp>
        <p:nvGrpSpPr>
          <p:cNvPr name="Group 34" id="34"/>
          <p:cNvGrpSpPr/>
          <p:nvPr/>
        </p:nvGrpSpPr>
        <p:grpSpPr>
          <a:xfrm rot="0">
            <a:off x="720775" y="7892206"/>
            <a:ext cx="7304485" cy="114300"/>
            <a:chOff x="0" y="0"/>
            <a:chExt cx="9739313" cy="152400"/>
          </a:xfrm>
        </p:grpSpPr>
        <p:sp>
          <p:nvSpPr>
            <p:cNvPr name="Freeform 35" id="35" descr="preencoded.png"/>
            <p:cNvSpPr/>
            <p:nvPr/>
          </p:nvSpPr>
          <p:spPr>
            <a:xfrm flipH="false" flipV="false" rot="0">
              <a:off x="0" y="0"/>
              <a:ext cx="9739376" cy="152400"/>
            </a:xfrm>
            <a:custGeom>
              <a:avLst/>
              <a:gdLst/>
              <a:ahLst/>
              <a:cxnLst/>
              <a:rect r="r" b="b" t="t" l="l"/>
              <a:pathLst>
                <a:path h="152400" w="9739376">
                  <a:moveTo>
                    <a:pt x="0" y="0"/>
                  </a:moveTo>
                  <a:lnTo>
                    <a:pt x="9739376" y="0"/>
                  </a:lnTo>
                  <a:lnTo>
                    <a:pt x="9739376" y="152400"/>
                  </a:lnTo>
                  <a:lnTo>
                    <a:pt x="0" y="152400"/>
                  </a:lnTo>
                  <a:lnTo>
                    <a:pt x="0" y="0"/>
                  </a:lnTo>
                  <a:close/>
                </a:path>
              </a:pathLst>
            </a:custGeom>
            <a:blipFill>
              <a:blip r:embed="rId3"/>
              <a:stretch>
                <a:fillRect l="-8" t="0" r="-7" b="0"/>
              </a:stretch>
            </a:blipFill>
          </p:spPr>
        </p:sp>
      </p:grpSp>
      <p:grpSp>
        <p:nvGrpSpPr>
          <p:cNvPr name="Group 36" id="36"/>
          <p:cNvGrpSpPr/>
          <p:nvPr/>
        </p:nvGrpSpPr>
        <p:grpSpPr>
          <a:xfrm rot="0">
            <a:off x="4064125" y="7611889"/>
            <a:ext cx="617785" cy="617785"/>
            <a:chOff x="0" y="0"/>
            <a:chExt cx="823713" cy="823713"/>
          </a:xfrm>
        </p:grpSpPr>
        <p:sp>
          <p:nvSpPr>
            <p:cNvPr name="Freeform 37" id="37"/>
            <p:cNvSpPr/>
            <p:nvPr/>
          </p:nvSpPr>
          <p:spPr>
            <a:xfrm flipH="false" flipV="false" rot="0">
              <a:off x="0" y="0"/>
              <a:ext cx="823722" cy="823722"/>
            </a:xfrm>
            <a:custGeom>
              <a:avLst/>
              <a:gdLst/>
              <a:ahLst/>
              <a:cxnLst/>
              <a:rect r="r" b="b" t="t" l="l"/>
              <a:pathLst>
                <a:path h="823722" w="823722">
                  <a:moveTo>
                    <a:pt x="368300" y="0"/>
                  </a:moveTo>
                  <a:lnTo>
                    <a:pt x="455422" y="0"/>
                  </a:lnTo>
                  <a:cubicBezTo>
                    <a:pt x="658828" y="0"/>
                    <a:pt x="823722" y="164894"/>
                    <a:pt x="823722" y="368300"/>
                  </a:cubicBezTo>
                  <a:lnTo>
                    <a:pt x="823722" y="455422"/>
                  </a:lnTo>
                  <a:cubicBezTo>
                    <a:pt x="823722" y="553101"/>
                    <a:pt x="784919" y="646780"/>
                    <a:pt x="715849" y="715849"/>
                  </a:cubicBezTo>
                  <a:cubicBezTo>
                    <a:pt x="646780" y="784919"/>
                    <a:pt x="553101" y="823722"/>
                    <a:pt x="455422" y="823722"/>
                  </a:cubicBezTo>
                  <a:lnTo>
                    <a:pt x="368300" y="823722"/>
                  </a:lnTo>
                  <a:cubicBezTo>
                    <a:pt x="270621" y="823722"/>
                    <a:pt x="176942" y="784919"/>
                    <a:pt x="107873" y="715849"/>
                  </a:cubicBezTo>
                  <a:cubicBezTo>
                    <a:pt x="38803" y="646780"/>
                    <a:pt x="0" y="553101"/>
                    <a:pt x="0" y="455422"/>
                  </a:cubicBezTo>
                  <a:lnTo>
                    <a:pt x="0" y="368300"/>
                  </a:lnTo>
                  <a:cubicBezTo>
                    <a:pt x="0" y="164894"/>
                    <a:pt x="164894" y="0"/>
                    <a:pt x="368300" y="0"/>
                  </a:cubicBezTo>
                  <a:close/>
                </a:path>
              </a:pathLst>
            </a:custGeom>
            <a:solidFill>
              <a:srgbClr val="F8F8F9"/>
            </a:solidFill>
            <a:ln w="12700">
              <a:solidFill>
                <a:srgbClr val="000000"/>
              </a:solidFill>
            </a:ln>
          </p:spPr>
        </p:sp>
      </p:grpSp>
      <p:sp>
        <p:nvSpPr>
          <p:cNvPr name="TextBox 38" id="38"/>
          <p:cNvSpPr txBox="true"/>
          <p:nvPr/>
        </p:nvSpPr>
        <p:spPr>
          <a:xfrm rot="0">
            <a:off x="4249490" y="7584553"/>
            <a:ext cx="247055" cy="520056"/>
          </a:xfrm>
          <a:prstGeom prst="rect">
            <a:avLst/>
          </a:prstGeom>
        </p:spPr>
        <p:txBody>
          <a:bodyPr anchor="t" rtlCol="false" tIns="0" lIns="0" bIns="0" rIns="0">
            <a:spAutoFit/>
          </a:bodyPr>
          <a:lstStyle/>
          <a:p>
            <a:pPr algn="l">
              <a:lnSpc>
                <a:spcPts val="4485"/>
              </a:lnSpc>
            </a:pPr>
            <a:r>
              <a:rPr lang="en-US" sz="2837" b="true">
                <a:solidFill>
                  <a:srgbClr val="000000"/>
                </a:solidFill>
                <a:latin typeface="TT Commons Pro Bold"/>
                <a:ea typeface="TT Commons Pro Bold"/>
                <a:cs typeface="TT Commons Pro Bold"/>
                <a:sym typeface="TT Commons Pro Bold"/>
              </a:rPr>
              <a:t>4</a:t>
            </a:r>
          </a:p>
        </p:txBody>
      </p:sp>
      <p:sp>
        <p:nvSpPr>
          <p:cNvPr name="TextBox 39" id="39"/>
          <p:cNvSpPr txBox="true"/>
          <p:nvPr/>
        </p:nvSpPr>
        <p:spPr>
          <a:xfrm rot="0">
            <a:off x="955179" y="8349854"/>
            <a:ext cx="6835676" cy="827723"/>
          </a:xfrm>
          <a:prstGeom prst="rect">
            <a:avLst/>
          </a:prstGeom>
        </p:spPr>
        <p:txBody>
          <a:bodyPr anchor="t" rtlCol="false" tIns="0" lIns="0" bIns="0" rIns="0">
            <a:spAutoFit/>
          </a:bodyPr>
          <a:lstStyle/>
          <a:p>
            <a:pPr algn="l">
              <a:lnSpc>
                <a:spcPts val="3382"/>
              </a:lnSpc>
            </a:pPr>
            <a:r>
              <a:rPr lang="en-US" sz="2062" b="true">
                <a:solidFill>
                  <a:srgbClr val="CFD0D8"/>
                </a:solidFill>
                <a:latin typeface="TT Commons Pro Bold"/>
                <a:ea typeface="TT Commons Pro Bold"/>
                <a:cs typeface="TT Commons Pro Bold"/>
                <a:sym typeface="TT Commons Pro Bold"/>
              </a:rPr>
              <a:t>Integrated System:</a:t>
            </a:r>
            <a:r>
              <a:rPr lang="en-US" sz="2062">
                <a:solidFill>
                  <a:srgbClr val="CFD0D8"/>
                </a:solidFill>
                <a:latin typeface="TT Commons Pro"/>
                <a:ea typeface="TT Commons Pro"/>
                <a:cs typeface="TT Commons Pro"/>
                <a:sym typeface="TT Commons Pro"/>
              </a:rPr>
              <a:t> Full functionality achieved with &lt;1s response time</a:t>
            </a:r>
          </a:p>
        </p:txBody>
      </p:sp>
      <p:sp>
        <p:nvSpPr>
          <p:cNvPr name="TextBox 40" id="40"/>
          <p:cNvSpPr txBox="true"/>
          <p:nvPr/>
        </p:nvSpPr>
        <p:spPr>
          <a:xfrm rot="0">
            <a:off x="8537228" y="2195066"/>
            <a:ext cx="4152626" cy="381000"/>
          </a:xfrm>
          <a:prstGeom prst="rect">
            <a:avLst/>
          </a:prstGeom>
        </p:spPr>
        <p:txBody>
          <a:bodyPr anchor="t" rtlCol="false" tIns="0" lIns="0" bIns="0" rIns="0">
            <a:spAutoFit/>
          </a:bodyPr>
          <a:lstStyle/>
          <a:p>
            <a:pPr algn="l">
              <a:lnSpc>
                <a:spcPts val="3000"/>
              </a:lnSpc>
            </a:pPr>
            <a:r>
              <a:rPr lang="en-US" sz="2375">
                <a:solidFill>
                  <a:srgbClr val="CBCCCE"/>
                </a:solidFill>
                <a:latin typeface="League Spartan"/>
                <a:ea typeface="League Spartan"/>
                <a:cs typeface="League Spartan"/>
                <a:sym typeface="League Spartan"/>
              </a:rPr>
              <a:t>Performance Validation</a:t>
            </a:r>
          </a:p>
        </p:txBody>
      </p:sp>
      <p:grpSp>
        <p:nvGrpSpPr>
          <p:cNvPr name="Group 41" id="41"/>
          <p:cNvGrpSpPr/>
          <p:nvPr/>
        </p:nvGrpSpPr>
        <p:grpSpPr>
          <a:xfrm rot="0">
            <a:off x="8532465" y="2827139"/>
            <a:ext cx="9048899" cy="3602236"/>
            <a:chOff x="0" y="0"/>
            <a:chExt cx="12065198" cy="4802982"/>
          </a:xfrm>
        </p:grpSpPr>
        <p:sp>
          <p:nvSpPr>
            <p:cNvPr name="Freeform 42" id="42"/>
            <p:cNvSpPr/>
            <p:nvPr/>
          </p:nvSpPr>
          <p:spPr>
            <a:xfrm flipH="false" flipV="false" rot="0">
              <a:off x="0" y="0"/>
              <a:ext cx="12065253" cy="4802886"/>
            </a:xfrm>
            <a:custGeom>
              <a:avLst/>
              <a:gdLst/>
              <a:ahLst/>
              <a:cxnLst/>
              <a:rect r="r" b="b" t="t" l="l"/>
              <a:pathLst>
                <a:path h="4802886" w="12065253">
                  <a:moveTo>
                    <a:pt x="0" y="121666"/>
                  </a:moveTo>
                  <a:cubicBezTo>
                    <a:pt x="0" y="54483"/>
                    <a:pt x="54610" y="0"/>
                    <a:pt x="121920" y="0"/>
                  </a:cubicBezTo>
                  <a:lnTo>
                    <a:pt x="11943334" y="0"/>
                  </a:lnTo>
                  <a:lnTo>
                    <a:pt x="11943334" y="6350"/>
                  </a:lnTo>
                  <a:lnTo>
                    <a:pt x="11943334" y="0"/>
                  </a:lnTo>
                  <a:cubicBezTo>
                    <a:pt x="12010644" y="0"/>
                    <a:pt x="12065253" y="54483"/>
                    <a:pt x="12065253" y="121666"/>
                  </a:cubicBezTo>
                  <a:lnTo>
                    <a:pt x="12058903" y="121666"/>
                  </a:lnTo>
                  <a:lnTo>
                    <a:pt x="12065253" y="121666"/>
                  </a:lnTo>
                  <a:lnTo>
                    <a:pt x="12065253" y="4681220"/>
                  </a:lnTo>
                  <a:lnTo>
                    <a:pt x="12058903" y="4681220"/>
                  </a:lnTo>
                  <a:lnTo>
                    <a:pt x="12065253" y="4681220"/>
                  </a:lnTo>
                  <a:cubicBezTo>
                    <a:pt x="12065253" y="4748403"/>
                    <a:pt x="12010644" y="4802886"/>
                    <a:pt x="11943334" y="4802886"/>
                  </a:cubicBezTo>
                  <a:lnTo>
                    <a:pt x="11943334" y="4796536"/>
                  </a:lnTo>
                  <a:lnTo>
                    <a:pt x="11943334" y="4802886"/>
                  </a:lnTo>
                  <a:lnTo>
                    <a:pt x="121920" y="4802886"/>
                  </a:lnTo>
                  <a:lnTo>
                    <a:pt x="121920" y="4796536"/>
                  </a:lnTo>
                  <a:lnTo>
                    <a:pt x="121920" y="4802886"/>
                  </a:lnTo>
                  <a:cubicBezTo>
                    <a:pt x="54610" y="4802886"/>
                    <a:pt x="0" y="4748403"/>
                    <a:pt x="0" y="4681220"/>
                  </a:cubicBezTo>
                  <a:lnTo>
                    <a:pt x="0" y="121666"/>
                  </a:lnTo>
                  <a:lnTo>
                    <a:pt x="6350" y="121666"/>
                  </a:lnTo>
                  <a:lnTo>
                    <a:pt x="0" y="121666"/>
                  </a:lnTo>
                  <a:moveTo>
                    <a:pt x="12700" y="121666"/>
                  </a:moveTo>
                  <a:lnTo>
                    <a:pt x="12700" y="4681220"/>
                  </a:lnTo>
                  <a:lnTo>
                    <a:pt x="6350" y="4681220"/>
                  </a:lnTo>
                  <a:lnTo>
                    <a:pt x="12700" y="4681220"/>
                  </a:lnTo>
                  <a:cubicBezTo>
                    <a:pt x="12700" y="4741418"/>
                    <a:pt x="61595" y="4790186"/>
                    <a:pt x="121920" y="4790186"/>
                  </a:cubicBezTo>
                  <a:lnTo>
                    <a:pt x="11943334" y="4790186"/>
                  </a:lnTo>
                  <a:cubicBezTo>
                    <a:pt x="12003659" y="4790186"/>
                    <a:pt x="12052553" y="4741418"/>
                    <a:pt x="12052553" y="4681220"/>
                  </a:cubicBezTo>
                  <a:lnTo>
                    <a:pt x="12052553" y="121666"/>
                  </a:lnTo>
                  <a:cubicBezTo>
                    <a:pt x="12052553" y="61468"/>
                    <a:pt x="12003659" y="12700"/>
                    <a:pt x="11943334" y="12700"/>
                  </a:cubicBezTo>
                  <a:lnTo>
                    <a:pt x="121920" y="12700"/>
                  </a:lnTo>
                  <a:lnTo>
                    <a:pt x="121920" y="6350"/>
                  </a:lnTo>
                  <a:lnTo>
                    <a:pt x="121920" y="12700"/>
                  </a:lnTo>
                  <a:cubicBezTo>
                    <a:pt x="61595" y="12700"/>
                    <a:pt x="12700" y="61468"/>
                    <a:pt x="12700" y="121666"/>
                  </a:cubicBezTo>
                  <a:close/>
                </a:path>
              </a:pathLst>
            </a:custGeom>
            <a:solidFill>
              <a:srgbClr val="FFFFFF">
                <a:alpha val="5490"/>
              </a:srgbClr>
            </a:solidFill>
          </p:spPr>
        </p:sp>
      </p:grpSp>
      <p:grpSp>
        <p:nvGrpSpPr>
          <p:cNvPr name="Group 43" id="43"/>
          <p:cNvGrpSpPr/>
          <p:nvPr/>
        </p:nvGrpSpPr>
        <p:grpSpPr>
          <a:xfrm rot="0">
            <a:off x="8546752" y="2841426"/>
            <a:ext cx="9020324" cy="595610"/>
            <a:chOff x="0" y="0"/>
            <a:chExt cx="12027098" cy="794147"/>
          </a:xfrm>
        </p:grpSpPr>
        <p:sp>
          <p:nvSpPr>
            <p:cNvPr name="Freeform 44" id="44"/>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FFFFFF">
                <a:alpha val="0"/>
              </a:srgbClr>
            </a:solidFill>
          </p:spPr>
        </p:sp>
      </p:grpSp>
      <p:sp>
        <p:nvSpPr>
          <p:cNvPr name="TextBox 45" id="45"/>
          <p:cNvSpPr txBox="true"/>
          <p:nvPr/>
        </p:nvSpPr>
        <p:spPr>
          <a:xfrm rot="0">
            <a:off x="8752880" y="2888754"/>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League Spartan"/>
                <a:ea typeface="League Spartan"/>
                <a:cs typeface="League Spartan"/>
                <a:sym typeface="League Spartan"/>
              </a:rPr>
              <a:t>Parameter</a:t>
            </a:r>
          </a:p>
        </p:txBody>
      </p:sp>
      <p:sp>
        <p:nvSpPr>
          <p:cNvPr name="TextBox 46" id="46"/>
          <p:cNvSpPr txBox="true"/>
          <p:nvPr/>
        </p:nvSpPr>
        <p:spPr>
          <a:xfrm rot="0">
            <a:off x="12365682" y="2888754"/>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League Spartan"/>
                <a:ea typeface="League Spartan"/>
                <a:cs typeface="League Spartan"/>
                <a:sym typeface="League Spartan"/>
              </a:rPr>
              <a:t>Expected</a:t>
            </a:r>
          </a:p>
        </p:txBody>
      </p:sp>
      <p:sp>
        <p:nvSpPr>
          <p:cNvPr name="TextBox 47" id="47"/>
          <p:cNvSpPr txBox="true"/>
          <p:nvPr/>
        </p:nvSpPr>
        <p:spPr>
          <a:xfrm rot="0">
            <a:off x="15071675" y="2888754"/>
            <a:ext cx="2289571" cy="399098"/>
          </a:xfrm>
          <a:prstGeom prst="rect">
            <a:avLst/>
          </a:prstGeom>
        </p:spPr>
        <p:txBody>
          <a:bodyPr anchor="t" rtlCol="false" tIns="0" lIns="0" bIns="0" rIns="0">
            <a:spAutoFit/>
          </a:bodyPr>
          <a:lstStyle/>
          <a:p>
            <a:pPr algn="l">
              <a:lnSpc>
                <a:spcPts val="3382"/>
              </a:lnSpc>
            </a:pPr>
            <a:r>
              <a:rPr lang="en-US" sz="2062">
                <a:solidFill>
                  <a:srgbClr val="CFD0D8"/>
                </a:solidFill>
                <a:latin typeface="League Spartan"/>
                <a:ea typeface="League Spartan"/>
                <a:cs typeface="League Spartan"/>
                <a:sym typeface="League Spartan"/>
              </a:rPr>
              <a:t>Observed</a:t>
            </a:r>
          </a:p>
        </p:txBody>
      </p:sp>
      <p:grpSp>
        <p:nvGrpSpPr>
          <p:cNvPr name="Group 48" id="48"/>
          <p:cNvGrpSpPr/>
          <p:nvPr/>
        </p:nvGrpSpPr>
        <p:grpSpPr>
          <a:xfrm rot="0">
            <a:off x="8546752" y="3437036"/>
            <a:ext cx="9020324" cy="595610"/>
            <a:chOff x="0" y="0"/>
            <a:chExt cx="12027098" cy="794147"/>
          </a:xfrm>
        </p:grpSpPr>
        <p:sp>
          <p:nvSpPr>
            <p:cNvPr name="Freeform 49" id="49"/>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000000">
                <a:alpha val="0"/>
              </a:srgbClr>
            </a:solidFill>
          </p:spPr>
        </p:sp>
      </p:grpSp>
      <p:sp>
        <p:nvSpPr>
          <p:cNvPr name="TextBox 50" id="50"/>
          <p:cNvSpPr txBox="true"/>
          <p:nvPr/>
        </p:nvSpPr>
        <p:spPr>
          <a:xfrm rot="0">
            <a:off x="8752880" y="3484364"/>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PIR Detection</a:t>
            </a:r>
          </a:p>
        </p:txBody>
      </p:sp>
      <p:sp>
        <p:nvSpPr>
          <p:cNvPr name="TextBox 51" id="51"/>
          <p:cNvSpPr txBox="true"/>
          <p:nvPr/>
        </p:nvSpPr>
        <p:spPr>
          <a:xfrm rot="0">
            <a:off x="12365682" y="3484364"/>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HIGH on motion</a:t>
            </a:r>
          </a:p>
        </p:txBody>
      </p:sp>
      <p:sp>
        <p:nvSpPr>
          <p:cNvPr name="TextBox 52" id="52"/>
          <p:cNvSpPr txBox="true"/>
          <p:nvPr/>
        </p:nvSpPr>
        <p:spPr>
          <a:xfrm rot="0">
            <a:off x="15071675" y="3484364"/>
            <a:ext cx="2289571" cy="399098"/>
          </a:xfrm>
          <a:prstGeom prst="rect">
            <a:avLst/>
          </a:prstGeom>
        </p:spPr>
        <p:txBody>
          <a:bodyPr anchor="t" rtlCol="false" tIns="0" lIns="0" bIns="0" rIns="0">
            <a:spAutoFit/>
          </a:bodyPr>
          <a:lstStyle/>
          <a:p>
            <a:pPr algn="l">
              <a:lnSpc>
                <a:spcPts val="3382"/>
              </a:lnSpc>
            </a:pPr>
            <a:r>
              <a:rPr lang="en-US" sz="2062">
                <a:solidFill>
                  <a:srgbClr val="4CAF50"/>
                </a:solidFill>
                <a:latin typeface="TT Commons Pro"/>
                <a:ea typeface="TT Commons Pro"/>
                <a:cs typeface="TT Commons Pro"/>
                <a:sym typeface="TT Commons Pro"/>
              </a:rPr>
              <a:t>✓ HIGH</a:t>
            </a:r>
          </a:p>
        </p:txBody>
      </p:sp>
      <p:grpSp>
        <p:nvGrpSpPr>
          <p:cNvPr name="Group 53" id="53"/>
          <p:cNvGrpSpPr/>
          <p:nvPr/>
        </p:nvGrpSpPr>
        <p:grpSpPr>
          <a:xfrm rot="0">
            <a:off x="8546752" y="4032647"/>
            <a:ext cx="9020324" cy="595610"/>
            <a:chOff x="0" y="0"/>
            <a:chExt cx="12027098" cy="794147"/>
          </a:xfrm>
        </p:grpSpPr>
        <p:sp>
          <p:nvSpPr>
            <p:cNvPr name="Freeform 54" id="54"/>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FFFFFF">
                <a:alpha val="0"/>
              </a:srgbClr>
            </a:solidFill>
          </p:spPr>
        </p:sp>
      </p:grpSp>
      <p:sp>
        <p:nvSpPr>
          <p:cNvPr name="TextBox 55" id="55"/>
          <p:cNvSpPr txBox="true"/>
          <p:nvPr/>
        </p:nvSpPr>
        <p:spPr>
          <a:xfrm rot="0">
            <a:off x="8752880" y="4079974"/>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Servo Rotation</a:t>
            </a:r>
          </a:p>
        </p:txBody>
      </p:sp>
      <p:sp>
        <p:nvSpPr>
          <p:cNvPr name="TextBox 56" id="56"/>
          <p:cNvSpPr txBox="true"/>
          <p:nvPr/>
        </p:nvSpPr>
        <p:spPr>
          <a:xfrm rot="0">
            <a:off x="12365682" y="4079974"/>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0° / 90°</a:t>
            </a:r>
          </a:p>
        </p:txBody>
      </p:sp>
      <p:sp>
        <p:nvSpPr>
          <p:cNvPr name="TextBox 57" id="57"/>
          <p:cNvSpPr txBox="true"/>
          <p:nvPr/>
        </p:nvSpPr>
        <p:spPr>
          <a:xfrm rot="0">
            <a:off x="15071675" y="4079974"/>
            <a:ext cx="2289571" cy="399098"/>
          </a:xfrm>
          <a:prstGeom prst="rect">
            <a:avLst/>
          </a:prstGeom>
        </p:spPr>
        <p:txBody>
          <a:bodyPr anchor="t" rtlCol="false" tIns="0" lIns="0" bIns="0" rIns="0">
            <a:spAutoFit/>
          </a:bodyPr>
          <a:lstStyle/>
          <a:p>
            <a:pPr algn="l">
              <a:lnSpc>
                <a:spcPts val="3382"/>
              </a:lnSpc>
            </a:pPr>
            <a:r>
              <a:rPr lang="en-US" sz="2062">
                <a:solidFill>
                  <a:srgbClr val="4CAF50"/>
                </a:solidFill>
                <a:latin typeface="TT Commons Pro"/>
                <a:ea typeface="TT Commons Pro"/>
                <a:cs typeface="TT Commons Pro"/>
                <a:sym typeface="TT Commons Pro"/>
              </a:rPr>
              <a:t>✓ Accurate</a:t>
            </a:r>
          </a:p>
        </p:txBody>
      </p:sp>
      <p:grpSp>
        <p:nvGrpSpPr>
          <p:cNvPr name="Group 58" id="58"/>
          <p:cNvGrpSpPr/>
          <p:nvPr/>
        </p:nvGrpSpPr>
        <p:grpSpPr>
          <a:xfrm rot="0">
            <a:off x="8546752" y="4628258"/>
            <a:ext cx="9020324" cy="595610"/>
            <a:chOff x="0" y="0"/>
            <a:chExt cx="12027098" cy="794147"/>
          </a:xfrm>
        </p:grpSpPr>
        <p:sp>
          <p:nvSpPr>
            <p:cNvPr name="Freeform 59" id="59"/>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000000">
                <a:alpha val="0"/>
              </a:srgbClr>
            </a:solidFill>
          </p:spPr>
        </p:sp>
      </p:grpSp>
      <p:sp>
        <p:nvSpPr>
          <p:cNvPr name="TextBox 60" id="60"/>
          <p:cNvSpPr txBox="true"/>
          <p:nvPr/>
        </p:nvSpPr>
        <p:spPr>
          <a:xfrm rot="0">
            <a:off x="8752880" y="4675584"/>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LCD Display</a:t>
            </a:r>
          </a:p>
        </p:txBody>
      </p:sp>
      <p:sp>
        <p:nvSpPr>
          <p:cNvPr name="TextBox 61" id="61"/>
          <p:cNvSpPr txBox="true"/>
          <p:nvPr/>
        </p:nvSpPr>
        <p:spPr>
          <a:xfrm rot="0">
            <a:off x="12365682" y="4675584"/>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Status visible</a:t>
            </a:r>
          </a:p>
        </p:txBody>
      </p:sp>
      <p:sp>
        <p:nvSpPr>
          <p:cNvPr name="TextBox 62" id="62"/>
          <p:cNvSpPr txBox="true"/>
          <p:nvPr/>
        </p:nvSpPr>
        <p:spPr>
          <a:xfrm rot="0">
            <a:off x="15071675" y="4675584"/>
            <a:ext cx="2289571" cy="399098"/>
          </a:xfrm>
          <a:prstGeom prst="rect">
            <a:avLst/>
          </a:prstGeom>
        </p:spPr>
        <p:txBody>
          <a:bodyPr anchor="t" rtlCol="false" tIns="0" lIns="0" bIns="0" rIns="0">
            <a:spAutoFit/>
          </a:bodyPr>
          <a:lstStyle/>
          <a:p>
            <a:pPr algn="l">
              <a:lnSpc>
                <a:spcPts val="3382"/>
              </a:lnSpc>
            </a:pPr>
            <a:r>
              <a:rPr lang="en-US" sz="2062">
                <a:solidFill>
                  <a:srgbClr val="4CAF50"/>
                </a:solidFill>
                <a:latin typeface="TT Commons Pro"/>
                <a:ea typeface="TT Commons Pro"/>
                <a:cs typeface="TT Commons Pro"/>
                <a:sym typeface="TT Commons Pro"/>
              </a:rPr>
              <a:t>✓ Working</a:t>
            </a:r>
          </a:p>
        </p:txBody>
      </p:sp>
      <p:grpSp>
        <p:nvGrpSpPr>
          <p:cNvPr name="Group 63" id="63"/>
          <p:cNvGrpSpPr/>
          <p:nvPr/>
        </p:nvGrpSpPr>
        <p:grpSpPr>
          <a:xfrm rot="0">
            <a:off x="8546752" y="5223868"/>
            <a:ext cx="9020324" cy="595610"/>
            <a:chOff x="0" y="0"/>
            <a:chExt cx="12027098" cy="794147"/>
          </a:xfrm>
        </p:grpSpPr>
        <p:sp>
          <p:nvSpPr>
            <p:cNvPr name="Freeform 64" id="64"/>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FFFFFF">
                <a:alpha val="0"/>
              </a:srgbClr>
            </a:solidFill>
          </p:spPr>
        </p:sp>
      </p:grpSp>
      <p:sp>
        <p:nvSpPr>
          <p:cNvPr name="TextBox 65" id="65"/>
          <p:cNvSpPr txBox="true"/>
          <p:nvPr/>
        </p:nvSpPr>
        <p:spPr>
          <a:xfrm rot="0">
            <a:off x="8752880" y="5271195"/>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Response Time</a:t>
            </a:r>
          </a:p>
        </p:txBody>
      </p:sp>
      <p:sp>
        <p:nvSpPr>
          <p:cNvPr name="TextBox 66" id="66"/>
          <p:cNvSpPr txBox="true"/>
          <p:nvPr/>
        </p:nvSpPr>
        <p:spPr>
          <a:xfrm rot="0">
            <a:off x="12365682" y="5271195"/>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&lt;1.5s</a:t>
            </a:r>
          </a:p>
        </p:txBody>
      </p:sp>
      <p:sp>
        <p:nvSpPr>
          <p:cNvPr name="TextBox 67" id="67"/>
          <p:cNvSpPr txBox="true"/>
          <p:nvPr/>
        </p:nvSpPr>
        <p:spPr>
          <a:xfrm rot="0">
            <a:off x="15071675" y="5271195"/>
            <a:ext cx="2289571" cy="399098"/>
          </a:xfrm>
          <a:prstGeom prst="rect">
            <a:avLst/>
          </a:prstGeom>
        </p:spPr>
        <p:txBody>
          <a:bodyPr anchor="t" rtlCol="false" tIns="0" lIns="0" bIns="0" rIns="0">
            <a:spAutoFit/>
          </a:bodyPr>
          <a:lstStyle/>
          <a:p>
            <a:pPr algn="l">
              <a:lnSpc>
                <a:spcPts val="3382"/>
              </a:lnSpc>
            </a:pPr>
            <a:r>
              <a:rPr lang="en-US" sz="2062">
                <a:solidFill>
                  <a:srgbClr val="4CAF50"/>
                </a:solidFill>
                <a:latin typeface="TT Commons Pro"/>
                <a:ea typeface="TT Commons Pro"/>
                <a:cs typeface="TT Commons Pro"/>
                <a:sym typeface="TT Commons Pro"/>
              </a:rPr>
              <a:t>✓ 0.8s avg</a:t>
            </a:r>
          </a:p>
        </p:txBody>
      </p:sp>
      <p:grpSp>
        <p:nvGrpSpPr>
          <p:cNvPr name="Group 68" id="68"/>
          <p:cNvGrpSpPr/>
          <p:nvPr/>
        </p:nvGrpSpPr>
        <p:grpSpPr>
          <a:xfrm rot="0">
            <a:off x="8546752" y="5819477"/>
            <a:ext cx="9020324" cy="595610"/>
            <a:chOff x="0" y="0"/>
            <a:chExt cx="12027098" cy="794147"/>
          </a:xfrm>
        </p:grpSpPr>
        <p:sp>
          <p:nvSpPr>
            <p:cNvPr name="Freeform 69" id="69"/>
            <p:cNvSpPr/>
            <p:nvPr/>
          </p:nvSpPr>
          <p:spPr>
            <a:xfrm flipH="false" flipV="false" rot="0">
              <a:off x="0" y="0"/>
              <a:ext cx="12027154" cy="794131"/>
            </a:xfrm>
            <a:custGeom>
              <a:avLst/>
              <a:gdLst/>
              <a:ahLst/>
              <a:cxnLst/>
              <a:rect r="r" b="b" t="t" l="l"/>
              <a:pathLst>
                <a:path h="794131" w="12027154">
                  <a:moveTo>
                    <a:pt x="0" y="0"/>
                  </a:moveTo>
                  <a:lnTo>
                    <a:pt x="12027154" y="0"/>
                  </a:lnTo>
                  <a:lnTo>
                    <a:pt x="12027154" y="794131"/>
                  </a:lnTo>
                  <a:lnTo>
                    <a:pt x="0" y="794131"/>
                  </a:lnTo>
                  <a:close/>
                </a:path>
              </a:pathLst>
            </a:custGeom>
            <a:solidFill>
              <a:srgbClr val="000000">
                <a:alpha val="0"/>
              </a:srgbClr>
            </a:solidFill>
          </p:spPr>
        </p:sp>
      </p:grpSp>
      <p:sp>
        <p:nvSpPr>
          <p:cNvPr name="TextBox 70" id="70"/>
          <p:cNvSpPr txBox="true"/>
          <p:nvPr/>
        </p:nvSpPr>
        <p:spPr>
          <a:xfrm rot="0">
            <a:off x="8752880" y="5866805"/>
            <a:ext cx="3191619"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Authentication</a:t>
            </a:r>
          </a:p>
        </p:txBody>
      </p:sp>
      <p:sp>
        <p:nvSpPr>
          <p:cNvPr name="TextBox 71" id="71"/>
          <p:cNvSpPr txBox="true"/>
          <p:nvPr/>
        </p:nvSpPr>
        <p:spPr>
          <a:xfrm rot="0">
            <a:off x="12365682" y="5866805"/>
            <a:ext cx="2284810" cy="39909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100% accuracy</a:t>
            </a:r>
          </a:p>
        </p:txBody>
      </p:sp>
      <p:sp>
        <p:nvSpPr>
          <p:cNvPr name="TextBox 72" id="72"/>
          <p:cNvSpPr txBox="true"/>
          <p:nvPr/>
        </p:nvSpPr>
        <p:spPr>
          <a:xfrm rot="0">
            <a:off x="15071675" y="5866805"/>
            <a:ext cx="2289571" cy="399098"/>
          </a:xfrm>
          <a:prstGeom prst="rect">
            <a:avLst/>
          </a:prstGeom>
        </p:spPr>
        <p:txBody>
          <a:bodyPr anchor="t" rtlCol="false" tIns="0" lIns="0" bIns="0" rIns="0">
            <a:spAutoFit/>
          </a:bodyPr>
          <a:lstStyle/>
          <a:p>
            <a:pPr algn="l">
              <a:lnSpc>
                <a:spcPts val="3382"/>
              </a:lnSpc>
            </a:pPr>
            <a:r>
              <a:rPr lang="en-US" sz="2062">
                <a:solidFill>
                  <a:srgbClr val="4CAF50"/>
                </a:solidFill>
                <a:latin typeface="TT Commons Pro"/>
                <a:ea typeface="TT Commons Pro"/>
                <a:cs typeface="TT Commons Pro"/>
                <a:sym typeface="TT Commons Pro"/>
              </a:rPr>
              <a:t>✓ Verified</a:t>
            </a:r>
          </a:p>
        </p:txBody>
      </p:sp>
      <p:sp>
        <p:nvSpPr>
          <p:cNvPr name="TextBox 73" id="73"/>
          <p:cNvSpPr txBox="true"/>
          <p:nvPr/>
        </p:nvSpPr>
        <p:spPr>
          <a:xfrm rot="0">
            <a:off x="8537227" y="6570464"/>
            <a:ext cx="9039374" cy="1256348"/>
          </a:xfrm>
          <a:prstGeom prst="rect">
            <a:avLst/>
          </a:prstGeom>
        </p:spPr>
        <p:txBody>
          <a:bodyPr anchor="t" rtlCol="false" tIns="0" lIns="0" bIns="0" rIns="0">
            <a:spAutoFit/>
          </a:bodyPr>
          <a:lstStyle/>
          <a:p>
            <a:pPr algn="l">
              <a:lnSpc>
                <a:spcPts val="3382"/>
              </a:lnSpc>
            </a:pPr>
            <a:r>
              <a:rPr lang="en-US" sz="2062">
                <a:solidFill>
                  <a:srgbClr val="CFD0D8"/>
                </a:solidFill>
                <a:latin typeface="TT Commons Pro"/>
                <a:ea typeface="TT Commons Pro"/>
                <a:cs typeface="TT Commons Pro"/>
                <a:sym typeface="TT Commons Pro"/>
              </a:rPr>
              <a:t>All components performed within specification. The integrated system demonstrated reliable operation across multiple test cycles with consistent authentication accuracy.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902047" y="898187"/>
            <a:ext cx="7711956" cy="1598613"/>
          </a:xfrm>
          <a:prstGeom prst="rect">
            <a:avLst/>
          </a:prstGeom>
        </p:spPr>
        <p:txBody>
          <a:bodyPr anchor="t" rtlCol="false" tIns="0" lIns="0" bIns="0" rIns="0">
            <a:spAutoFit/>
          </a:bodyPr>
          <a:lstStyle/>
          <a:p>
            <a:pPr algn="l">
              <a:lnSpc>
                <a:spcPts val="6312"/>
              </a:lnSpc>
            </a:pPr>
            <a:r>
              <a:rPr lang="en-US" sz="5062">
                <a:solidFill>
                  <a:srgbClr val="CBCCCE"/>
                </a:solidFill>
                <a:latin typeface="League Spartan"/>
                <a:ea typeface="League Spartan"/>
                <a:cs typeface="League Spartan"/>
                <a:sym typeface="League Spartan"/>
              </a:rPr>
              <a:t>What is Arduino Uno R3?</a:t>
            </a:r>
          </a:p>
        </p:txBody>
      </p:sp>
      <p:sp>
        <p:nvSpPr>
          <p:cNvPr name="TextBox 7" id="7"/>
          <p:cNvSpPr txBox="true"/>
          <p:nvPr/>
        </p:nvSpPr>
        <p:spPr>
          <a:xfrm rot="0">
            <a:off x="902047" y="2877800"/>
            <a:ext cx="4089720" cy="393700"/>
          </a:xfrm>
          <a:prstGeom prst="rect">
            <a:avLst/>
          </a:prstGeom>
        </p:spPr>
        <p:txBody>
          <a:bodyPr anchor="t" rtlCol="false" tIns="0" lIns="0" bIns="0" rIns="0">
            <a:spAutoFit/>
          </a:bodyPr>
          <a:lstStyle/>
          <a:p>
            <a:pPr algn="l">
              <a:lnSpc>
                <a:spcPts val="3124"/>
              </a:lnSpc>
            </a:pPr>
            <a:r>
              <a:rPr lang="en-US" sz="2499">
                <a:solidFill>
                  <a:srgbClr val="CBCCCE"/>
                </a:solidFill>
                <a:latin typeface="League Spartan"/>
                <a:ea typeface="League Spartan"/>
                <a:cs typeface="League Spartan"/>
                <a:sym typeface="League Spartan"/>
              </a:rPr>
              <a:t>The Brain of the Project</a:t>
            </a:r>
          </a:p>
        </p:txBody>
      </p:sp>
      <p:sp>
        <p:nvSpPr>
          <p:cNvPr name="TextBox 8" id="8"/>
          <p:cNvSpPr txBox="true"/>
          <p:nvPr/>
        </p:nvSpPr>
        <p:spPr>
          <a:xfrm rot="0">
            <a:off x="902047" y="3589843"/>
            <a:ext cx="7927627" cy="1238012"/>
          </a:xfrm>
          <a:prstGeom prst="rect">
            <a:avLst/>
          </a:prstGeom>
        </p:spPr>
        <p:txBody>
          <a:bodyPr anchor="t" rtlCol="false" tIns="0" lIns="0" bIns="0" rIns="0">
            <a:spAutoFit/>
          </a:bodyPr>
          <a:lstStyle/>
          <a:p>
            <a:pPr algn="l">
              <a:lnSpc>
                <a:spcPts val="3346"/>
              </a:lnSpc>
            </a:pPr>
            <a:r>
              <a:rPr lang="en-US" sz="2100">
                <a:solidFill>
                  <a:srgbClr val="CFD0D8"/>
                </a:solidFill>
                <a:latin typeface="TT Commons Pro"/>
                <a:ea typeface="TT Commons Pro"/>
                <a:cs typeface="TT Commons Pro"/>
                <a:sym typeface="TT Commons Pro"/>
              </a:rPr>
              <a:t>The Arduino Uno R3 is a microcontroller board based on the powerful ATmega328P chip. It serves as the central processing unit, controlling all components by receiving inputs and sending precise commands.</a:t>
            </a:r>
          </a:p>
        </p:txBody>
      </p:sp>
      <p:sp>
        <p:nvSpPr>
          <p:cNvPr name="TextBox 9" id="9"/>
          <p:cNvSpPr txBox="true"/>
          <p:nvPr/>
        </p:nvSpPr>
        <p:spPr>
          <a:xfrm rot="0">
            <a:off x="902048" y="5240943"/>
            <a:ext cx="7927627" cy="399812"/>
          </a:xfrm>
          <a:prstGeom prst="rect">
            <a:avLst/>
          </a:prstGeom>
        </p:spPr>
        <p:txBody>
          <a:bodyPr anchor="t" rtlCol="false" tIns="0" lIns="0" bIns="0" rIns="0">
            <a:spAutoFit/>
          </a:bodyPr>
          <a:lstStyle/>
          <a:p>
            <a:pPr algn="l" marL="316706" indent="-158353" lvl="1">
              <a:lnSpc>
                <a:spcPts val="3346"/>
              </a:lnSpc>
              <a:buFont typeface="Arial"/>
              <a:buChar char="•"/>
            </a:pPr>
            <a:r>
              <a:rPr lang="en-US" sz="2100">
                <a:solidFill>
                  <a:srgbClr val="CFD0D8"/>
                </a:solidFill>
                <a:latin typeface="TT Commons Pro"/>
                <a:ea typeface="TT Commons Pro"/>
                <a:cs typeface="TT Commons Pro"/>
                <a:sym typeface="TT Commons Pro"/>
              </a:rPr>
              <a:t>14 digital I/O pins for component control</a:t>
            </a:r>
          </a:p>
        </p:txBody>
      </p:sp>
      <p:sp>
        <p:nvSpPr>
          <p:cNvPr name="TextBox 10" id="10"/>
          <p:cNvSpPr txBox="true"/>
          <p:nvPr/>
        </p:nvSpPr>
        <p:spPr>
          <a:xfrm rot="0">
            <a:off x="902048" y="5809094"/>
            <a:ext cx="7927627" cy="399812"/>
          </a:xfrm>
          <a:prstGeom prst="rect">
            <a:avLst/>
          </a:prstGeom>
        </p:spPr>
        <p:txBody>
          <a:bodyPr anchor="t" rtlCol="false" tIns="0" lIns="0" bIns="0" rIns="0">
            <a:spAutoFit/>
          </a:bodyPr>
          <a:lstStyle/>
          <a:p>
            <a:pPr algn="l" marL="316706" indent="-158353" lvl="1">
              <a:lnSpc>
                <a:spcPts val="3346"/>
              </a:lnSpc>
              <a:buFont typeface="Arial"/>
              <a:buChar char="•"/>
            </a:pPr>
            <a:r>
              <a:rPr lang="en-US" sz="2100">
                <a:solidFill>
                  <a:srgbClr val="CFD0D8"/>
                </a:solidFill>
                <a:latin typeface="TT Commons Pro"/>
                <a:ea typeface="TT Commons Pro"/>
                <a:cs typeface="TT Commons Pro"/>
                <a:sym typeface="TT Commons Pro"/>
              </a:rPr>
              <a:t>6 analog inputs for sensor readings</a:t>
            </a:r>
          </a:p>
        </p:txBody>
      </p:sp>
      <p:sp>
        <p:nvSpPr>
          <p:cNvPr name="TextBox 11" id="11"/>
          <p:cNvSpPr txBox="true"/>
          <p:nvPr/>
        </p:nvSpPr>
        <p:spPr>
          <a:xfrm rot="0">
            <a:off x="902048" y="6421521"/>
            <a:ext cx="7927627" cy="399812"/>
          </a:xfrm>
          <a:prstGeom prst="rect">
            <a:avLst/>
          </a:prstGeom>
        </p:spPr>
        <p:txBody>
          <a:bodyPr anchor="t" rtlCol="false" tIns="0" lIns="0" bIns="0" rIns="0">
            <a:spAutoFit/>
          </a:bodyPr>
          <a:lstStyle/>
          <a:p>
            <a:pPr algn="l" marL="316706" indent="-158353" lvl="1">
              <a:lnSpc>
                <a:spcPts val="3346"/>
              </a:lnSpc>
              <a:buFont typeface="Arial"/>
              <a:buChar char="•"/>
            </a:pPr>
            <a:r>
              <a:rPr lang="en-US" sz="2100">
                <a:solidFill>
                  <a:srgbClr val="CFD0D8"/>
                </a:solidFill>
                <a:latin typeface="TT Commons Pro"/>
                <a:ea typeface="TT Commons Pro"/>
                <a:cs typeface="TT Commons Pro"/>
                <a:sym typeface="TT Commons Pro"/>
              </a:rPr>
              <a:t>USB interface for easy programming</a:t>
            </a:r>
          </a:p>
        </p:txBody>
      </p:sp>
      <p:sp>
        <p:nvSpPr>
          <p:cNvPr name="TextBox 12" id="12"/>
          <p:cNvSpPr txBox="true"/>
          <p:nvPr/>
        </p:nvSpPr>
        <p:spPr>
          <a:xfrm rot="0">
            <a:off x="902047" y="7033949"/>
            <a:ext cx="7927627" cy="399812"/>
          </a:xfrm>
          <a:prstGeom prst="rect">
            <a:avLst/>
          </a:prstGeom>
        </p:spPr>
        <p:txBody>
          <a:bodyPr anchor="t" rtlCol="false" tIns="0" lIns="0" bIns="0" rIns="0">
            <a:spAutoFit/>
          </a:bodyPr>
          <a:lstStyle/>
          <a:p>
            <a:pPr algn="l" marL="316706" indent="-158353" lvl="1">
              <a:lnSpc>
                <a:spcPts val="3346"/>
              </a:lnSpc>
              <a:buFont typeface="Arial"/>
              <a:buChar char="•"/>
            </a:pPr>
            <a:r>
              <a:rPr lang="en-US" sz="2100">
                <a:solidFill>
                  <a:srgbClr val="CFD0D8"/>
                </a:solidFill>
                <a:latin typeface="TT Commons Pro"/>
                <a:ea typeface="TT Commons Pro"/>
                <a:cs typeface="TT Commons Pro"/>
                <a:sym typeface="TT Commons Pro"/>
              </a:rPr>
              <a:t>Open-source platform with vast community support</a:t>
            </a:r>
          </a:p>
        </p:txBody>
      </p:sp>
      <p:sp>
        <p:nvSpPr>
          <p:cNvPr name="TextBox 13" id="13"/>
          <p:cNvSpPr txBox="true"/>
          <p:nvPr/>
        </p:nvSpPr>
        <p:spPr>
          <a:xfrm rot="0">
            <a:off x="902047" y="7839521"/>
            <a:ext cx="7927627" cy="818912"/>
          </a:xfrm>
          <a:prstGeom prst="rect">
            <a:avLst/>
          </a:prstGeom>
        </p:spPr>
        <p:txBody>
          <a:bodyPr anchor="t" rtlCol="false" tIns="0" lIns="0" bIns="0" rIns="0">
            <a:spAutoFit/>
          </a:bodyPr>
          <a:lstStyle/>
          <a:p>
            <a:pPr algn="l">
              <a:lnSpc>
                <a:spcPts val="3346"/>
              </a:lnSpc>
            </a:pPr>
            <a:r>
              <a:rPr lang="en-US" sz="2100">
                <a:solidFill>
                  <a:srgbClr val="CFD0D8"/>
                </a:solidFill>
                <a:latin typeface="TT Commons Pro"/>
                <a:ea typeface="TT Commons Pro"/>
                <a:cs typeface="TT Commons Pro"/>
                <a:sym typeface="TT Commons Pro"/>
              </a:rPr>
              <a:t>Perfect for embedded projects like smart door locks, it combines accessibility with professional-grade capabilities.</a:t>
            </a:r>
          </a:p>
        </p:txBody>
      </p:sp>
      <p:grpSp>
        <p:nvGrpSpPr>
          <p:cNvPr name="Group 14" id="14"/>
          <p:cNvGrpSpPr/>
          <p:nvPr/>
        </p:nvGrpSpPr>
        <p:grpSpPr>
          <a:xfrm rot="0">
            <a:off x="9331672" y="1179686"/>
            <a:ext cx="7927627" cy="7927628"/>
            <a:chOff x="0" y="0"/>
            <a:chExt cx="10570170" cy="10570170"/>
          </a:xfrm>
        </p:grpSpPr>
        <p:sp>
          <p:nvSpPr>
            <p:cNvPr name="Freeform 15" id="15" descr="preencoded.png"/>
            <p:cNvSpPr/>
            <p:nvPr/>
          </p:nvSpPr>
          <p:spPr>
            <a:xfrm flipH="false" flipV="false" rot="0">
              <a:off x="0" y="0"/>
              <a:ext cx="10570210" cy="10570210"/>
            </a:xfrm>
            <a:custGeom>
              <a:avLst/>
              <a:gdLst/>
              <a:ahLst/>
              <a:cxnLst/>
              <a:rect r="r" b="b" t="t" l="l"/>
              <a:pathLst>
                <a:path h="10570210" w="10570210">
                  <a:moveTo>
                    <a:pt x="0" y="0"/>
                  </a:moveTo>
                  <a:lnTo>
                    <a:pt x="10570210" y="0"/>
                  </a:lnTo>
                  <a:lnTo>
                    <a:pt x="10570210" y="10570210"/>
                  </a:lnTo>
                  <a:lnTo>
                    <a:pt x="0" y="10570210"/>
                  </a:lnTo>
                  <a:lnTo>
                    <a:pt x="0" y="0"/>
                  </a:lnTo>
                  <a:close/>
                </a:path>
              </a:pathLst>
            </a:custGeom>
            <a:blipFill>
              <a:blip r:embed="rId3"/>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721353" y="852934"/>
            <a:ext cx="9712821" cy="1533005"/>
          </a:xfrm>
          <a:prstGeom prst="rect">
            <a:avLst/>
          </a:prstGeom>
        </p:spPr>
        <p:txBody>
          <a:bodyPr anchor="t" rtlCol="false" tIns="0" lIns="0" bIns="0" rIns="0">
            <a:spAutoFit/>
          </a:bodyPr>
          <a:lstStyle/>
          <a:p>
            <a:pPr algn="l">
              <a:lnSpc>
                <a:spcPts val="6109"/>
              </a:lnSpc>
            </a:pPr>
            <a:r>
              <a:rPr lang="en-US" sz="4899">
                <a:solidFill>
                  <a:srgbClr val="CBCCCE"/>
                </a:solidFill>
                <a:latin typeface="League Spartan"/>
                <a:ea typeface="League Spartan"/>
                <a:cs typeface="League Spartan"/>
                <a:sym typeface="League Spartan"/>
              </a:rPr>
              <a:t>PIR Sensor (HC-SR501): Motion Detection</a:t>
            </a:r>
          </a:p>
        </p:txBody>
      </p:sp>
      <p:grpSp>
        <p:nvGrpSpPr>
          <p:cNvPr name="Group 9" id="9"/>
          <p:cNvGrpSpPr/>
          <p:nvPr/>
        </p:nvGrpSpPr>
        <p:grpSpPr>
          <a:xfrm rot="0">
            <a:off x="7711827" y="2768352"/>
            <a:ext cx="4743301" cy="3600152"/>
            <a:chOff x="0" y="0"/>
            <a:chExt cx="6324402" cy="4800203"/>
          </a:xfrm>
        </p:grpSpPr>
        <p:sp>
          <p:nvSpPr>
            <p:cNvPr name="Freeform 10" id="10"/>
            <p:cNvSpPr/>
            <p:nvPr/>
          </p:nvSpPr>
          <p:spPr>
            <a:xfrm flipH="false" flipV="false" rot="0">
              <a:off x="6350" y="6350"/>
              <a:ext cx="6311773" cy="4787519"/>
            </a:xfrm>
            <a:custGeom>
              <a:avLst/>
              <a:gdLst/>
              <a:ahLst/>
              <a:cxnLst/>
              <a:rect r="r" b="b" t="t" l="l"/>
              <a:pathLst>
                <a:path h="4787519" w="6311773">
                  <a:moveTo>
                    <a:pt x="0" y="137414"/>
                  </a:moveTo>
                  <a:cubicBezTo>
                    <a:pt x="0" y="61468"/>
                    <a:pt x="61595" y="0"/>
                    <a:pt x="137541" y="0"/>
                  </a:cubicBezTo>
                  <a:lnTo>
                    <a:pt x="6174232" y="0"/>
                  </a:lnTo>
                  <a:cubicBezTo>
                    <a:pt x="6250178" y="0"/>
                    <a:pt x="6311773" y="61468"/>
                    <a:pt x="6311773" y="137414"/>
                  </a:cubicBezTo>
                  <a:lnTo>
                    <a:pt x="6311773" y="4650105"/>
                  </a:lnTo>
                  <a:cubicBezTo>
                    <a:pt x="6311773" y="4726051"/>
                    <a:pt x="6250178" y="4787519"/>
                    <a:pt x="6174232" y="4787519"/>
                  </a:cubicBezTo>
                  <a:lnTo>
                    <a:pt x="137541" y="4787519"/>
                  </a:lnTo>
                  <a:cubicBezTo>
                    <a:pt x="61595" y="4787519"/>
                    <a:pt x="0" y="4725924"/>
                    <a:pt x="0" y="4650105"/>
                  </a:cubicBezTo>
                  <a:close/>
                </a:path>
              </a:pathLst>
            </a:custGeom>
            <a:solidFill>
              <a:srgbClr val="3D3D42"/>
            </a:solidFill>
          </p:spPr>
        </p:sp>
        <p:sp>
          <p:nvSpPr>
            <p:cNvPr name="Freeform 11" id="11"/>
            <p:cNvSpPr/>
            <p:nvPr/>
          </p:nvSpPr>
          <p:spPr>
            <a:xfrm flipH="false" flipV="false" rot="0">
              <a:off x="0" y="0"/>
              <a:ext cx="6324473" cy="4800219"/>
            </a:xfrm>
            <a:custGeom>
              <a:avLst/>
              <a:gdLst/>
              <a:ahLst/>
              <a:cxnLst/>
              <a:rect r="r" b="b" t="t" l="l"/>
              <a:pathLst>
                <a:path h="4800219" w="6324473">
                  <a:moveTo>
                    <a:pt x="0" y="143764"/>
                  </a:moveTo>
                  <a:cubicBezTo>
                    <a:pt x="0" y="64389"/>
                    <a:pt x="64389" y="0"/>
                    <a:pt x="143891" y="0"/>
                  </a:cubicBezTo>
                  <a:lnTo>
                    <a:pt x="6180582" y="0"/>
                  </a:lnTo>
                  <a:lnTo>
                    <a:pt x="6180582" y="6350"/>
                  </a:lnTo>
                  <a:lnTo>
                    <a:pt x="6180582" y="0"/>
                  </a:lnTo>
                  <a:cubicBezTo>
                    <a:pt x="6259957" y="0"/>
                    <a:pt x="6324473" y="64389"/>
                    <a:pt x="6324473" y="143764"/>
                  </a:cubicBezTo>
                  <a:lnTo>
                    <a:pt x="6318123" y="143764"/>
                  </a:lnTo>
                  <a:lnTo>
                    <a:pt x="6324473" y="143764"/>
                  </a:lnTo>
                  <a:lnTo>
                    <a:pt x="6324473" y="4656455"/>
                  </a:lnTo>
                  <a:lnTo>
                    <a:pt x="6318123" y="4656455"/>
                  </a:lnTo>
                  <a:lnTo>
                    <a:pt x="6324473" y="4656455"/>
                  </a:lnTo>
                  <a:cubicBezTo>
                    <a:pt x="6324473" y="4735830"/>
                    <a:pt x="6260084" y="4800219"/>
                    <a:pt x="6180582" y="4800219"/>
                  </a:cubicBezTo>
                  <a:lnTo>
                    <a:pt x="6180582" y="4793869"/>
                  </a:lnTo>
                  <a:lnTo>
                    <a:pt x="6180582" y="4800219"/>
                  </a:lnTo>
                  <a:lnTo>
                    <a:pt x="143891" y="4800219"/>
                  </a:lnTo>
                  <a:lnTo>
                    <a:pt x="143891" y="4793869"/>
                  </a:lnTo>
                  <a:lnTo>
                    <a:pt x="143891" y="4800219"/>
                  </a:lnTo>
                  <a:cubicBezTo>
                    <a:pt x="64389" y="4800219"/>
                    <a:pt x="0" y="4735830"/>
                    <a:pt x="0" y="4656455"/>
                  </a:cubicBezTo>
                  <a:lnTo>
                    <a:pt x="0" y="143764"/>
                  </a:lnTo>
                  <a:lnTo>
                    <a:pt x="6350" y="143764"/>
                  </a:lnTo>
                  <a:lnTo>
                    <a:pt x="0" y="143764"/>
                  </a:lnTo>
                  <a:moveTo>
                    <a:pt x="12700" y="143764"/>
                  </a:moveTo>
                  <a:lnTo>
                    <a:pt x="12700" y="4656455"/>
                  </a:lnTo>
                  <a:lnTo>
                    <a:pt x="6350" y="4656455"/>
                  </a:lnTo>
                  <a:lnTo>
                    <a:pt x="12700" y="4656455"/>
                  </a:lnTo>
                  <a:cubicBezTo>
                    <a:pt x="12700" y="4728845"/>
                    <a:pt x="71374" y="4787519"/>
                    <a:pt x="143891" y="4787519"/>
                  </a:cubicBezTo>
                  <a:lnTo>
                    <a:pt x="6180582" y="4787519"/>
                  </a:lnTo>
                  <a:cubicBezTo>
                    <a:pt x="6252972" y="4787519"/>
                    <a:pt x="6311773" y="4728845"/>
                    <a:pt x="6311773" y="4656455"/>
                  </a:cubicBezTo>
                  <a:lnTo>
                    <a:pt x="6311773" y="143764"/>
                  </a:lnTo>
                  <a:cubicBezTo>
                    <a:pt x="6311773" y="71374"/>
                    <a:pt x="6253099" y="12700"/>
                    <a:pt x="6180582" y="12700"/>
                  </a:cubicBezTo>
                  <a:lnTo>
                    <a:pt x="143891" y="12700"/>
                  </a:lnTo>
                  <a:lnTo>
                    <a:pt x="143891" y="6350"/>
                  </a:lnTo>
                  <a:lnTo>
                    <a:pt x="143891" y="12700"/>
                  </a:lnTo>
                  <a:cubicBezTo>
                    <a:pt x="71374" y="12700"/>
                    <a:pt x="12700" y="71374"/>
                    <a:pt x="12700" y="143764"/>
                  </a:cubicBezTo>
                  <a:close/>
                </a:path>
              </a:pathLst>
            </a:custGeom>
            <a:solidFill>
              <a:srgbClr val="56565B"/>
            </a:solidFill>
          </p:spPr>
        </p:sp>
      </p:grpSp>
      <p:grpSp>
        <p:nvGrpSpPr>
          <p:cNvPr name="Group 12" id="12"/>
          <p:cNvGrpSpPr/>
          <p:nvPr/>
        </p:nvGrpSpPr>
        <p:grpSpPr>
          <a:xfrm rot="0">
            <a:off x="7971384" y="3027909"/>
            <a:ext cx="735955" cy="735955"/>
            <a:chOff x="0" y="0"/>
            <a:chExt cx="981273" cy="981273"/>
          </a:xfrm>
        </p:grpSpPr>
        <p:sp>
          <p:nvSpPr>
            <p:cNvPr name="Freeform 13" id="13" descr="preencoded.png"/>
            <p:cNvSpPr/>
            <p:nvPr/>
          </p:nvSpPr>
          <p:spPr>
            <a:xfrm flipH="false" flipV="false" rot="0">
              <a:off x="0" y="0"/>
              <a:ext cx="981329" cy="981329"/>
            </a:xfrm>
            <a:custGeom>
              <a:avLst/>
              <a:gdLst/>
              <a:ahLst/>
              <a:cxnLst/>
              <a:rect r="r" b="b" t="t" l="l"/>
              <a:pathLst>
                <a:path h="981329" w="981329">
                  <a:moveTo>
                    <a:pt x="0" y="0"/>
                  </a:moveTo>
                  <a:lnTo>
                    <a:pt x="981329" y="0"/>
                  </a:lnTo>
                  <a:lnTo>
                    <a:pt x="981329" y="981329"/>
                  </a:lnTo>
                  <a:lnTo>
                    <a:pt x="0" y="981329"/>
                  </a:lnTo>
                  <a:lnTo>
                    <a:pt x="0" y="0"/>
                  </a:lnTo>
                  <a:close/>
                </a:path>
              </a:pathLst>
            </a:custGeom>
            <a:blipFill>
              <a:blip r:embed="rId4"/>
              <a:stretch>
                <a:fillRect l="0" t="0" r="5" b="5"/>
              </a:stretch>
            </a:blipFill>
          </p:spPr>
        </p:sp>
      </p:grpSp>
      <p:sp>
        <p:nvSpPr>
          <p:cNvPr name="Freeform 14" id="14" descr="preencoded.png"/>
          <p:cNvSpPr/>
          <p:nvPr/>
        </p:nvSpPr>
        <p:spPr>
          <a:xfrm flipH="false" flipV="false" rot="0">
            <a:off x="8173790" y="3230315"/>
            <a:ext cx="331143" cy="331142"/>
          </a:xfrm>
          <a:custGeom>
            <a:avLst/>
            <a:gdLst/>
            <a:ahLst/>
            <a:cxnLst/>
            <a:rect r="r" b="b" t="t" l="l"/>
            <a:pathLst>
              <a:path h="331142" w="331143">
                <a:moveTo>
                  <a:pt x="0" y="0"/>
                </a:moveTo>
                <a:lnTo>
                  <a:pt x="331143" y="0"/>
                </a:lnTo>
                <a:lnTo>
                  <a:pt x="331143" y="331142"/>
                </a:lnTo>
                <a:lnTo>
                  <a:pt x="0" y="331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7971384" y="3990082"/>
            <a:ext cx="3459323" cy="381000"/>
          </a:xfrm>
          <a:prstGeom prst="rect">
            <a:avLst/>
          </a:prstGeom>
        </p:spPr>
        <p:txBody>
          <a:bodyPr anchor="t" rtlCol="false" tIns="0" lIns="0" bIns="0" rIns="0">
            <a:spAutoFit/>
          </a:bodyPr>
          <a:lstStyle/>
          <a:p>
            <a:pPr algn="l">
              <a:lnSpc>
                <a:spcPts val="3000"/>
              </a:lnSpc>
            </a:pPr>
            <a:r>
              <a:rPr lang="en-US" sz="2375">
                <a:solidFill>
                  <a:srgbClr val="CFD0D8"/>
                </a:solidFill>
                <a:latin typeface="League Spartan"/>
                <a:ea typeface="League Spartan"/>
                <a:cs typeface="League Spartan"/>
                <a:sym typeface="League Spartan"/>
              </a:rPr>
              <a:t>Detection Technology</a:t>
            </a:r>
          </a:p>
        </p:txBody>
      </p:sp>
      <p:sp>
        <p:nvSpPr>
          <p:cNvPr name="TextBox 16" id="16"/>
          <p:cNvSpPr txBox="true"/>
          <p:nvPr/>
        </p:nvSpPr>
        <p:spPr>
          <a:xfrm rot="0">
            <a:off x="7971384" y="4463504"/>
            <a:ext cx="4224189" cy="1497012"/>
          </a:xfrm>
          <a:prstGeom prst="rect">
            <a:avLst/>
          </a:prstGeom>
        </p:spPr>
        <p:txBody>
          <a:bodyPr anchor="t" rtlCol="false" tIns="0" lIns="0" bIns="0" rIns="0">
            <a:spAutoFit/>
          </a:bodyPr>
          <a:lstStyle/>
          <a:p>
            <a:pPr algn="l">
              <a:lnSpc>
                <a:spcPts val="3062"/>
              </a:lnSpc>
            </a:pPr>
            <a:r>
              <a:rPr lang="en-US" sz="1874">
                <a:solidFill>
                  <a:srgbClr val="CFD0D8"/>
                </a:solidFill>
                <a:latin typeface="TT Commons Pro"/>
                <a:ea typeface="TT Commons Pro"/>
                <a:cs typeface="TT Commons Pro"/>
                <a:sym typeface="TT Commons Pro"/>
              </a:rPr>
              <a:t>Passive Infrared sensor detects human presence by sensing infrared radiation from body heat, triggering system activation automatically.</a:t>
            </a:r>
          </a:p>
        </p:txBody>
      </p:sp>
      <p:grpSp>
        <p:nvGrpSpPr>
          <p:cNvPr name="Group 17" id="17"/>
          <p:cNvGrpSpPr/>
          <p:nvPr/>
        </p:nvGrpSpPr>
        <p:grpSpPr>
          <a:xfrm rot="0">
            <a:off x="12690872" y="2768352"/>
            <a:ext cx="4743301" cy="3600152"/>
            <a:chOff x="0" y="0"/>
            <a:chExt cx="6324402" cy="4800203"/>
          </a:xfrm>
        </p:grpSpPr>
        <p:sp>
          <p:nvSpPr>
            <p:cNvPr name="Freeform 18" id="18"/>
            <p:cNvSpPr/>
            <p:nvPr/>
          </p:nvSpPr>
          <p:spPr>
            <a:xfrm flipH="false" flipV="false" rot="0">
              <a:off x="6350" y="6350"/>
              <a:ext cx="6311773" cy="4787519"/>
            </a:xfrm>
            <a:custGeom>
              <a:avLst/>
              <a:gdLst/>
              <a:ahLst/>
              <a:cxnLst/>
              <a:rect r="r" b="b" t="t" l="l"/>
              <a:pathLst>
                <a:path h="4787519" w="6311773">
                  <a:moveTo>
                    <a:pt x="0" y="137414"/>
                  </a:moveTo>
                  <a:cubicBezTo>
                    <a:pt x="0" y="61468"/>
                    <a:pt x="61595" y="0"/>
                    <a:pt x="137541" y="0"/>
                  </a:cubicBezTo>
                  <a:lnTo>
                    <a:pt x="6174232" y="0"/>
                  </a:lnTo>
                  <a:cubicBezTo>
                    <a:pt x="6250178" y="0"/>
                    <a:pt x="6311773" y="61468"/>
                    <a:pt x="6311773" y="137414"/>
                  </a:cubicBezTo>
                  <a:lnTo>
                    <a:pt x="6311773" y="4650105"/>
                  </a:lnTo>
                  <a:cubicBezTo>
                    <a:pt x="6311773" y="4726051"/>
                    <a:pt x="6250178" y="4787519"/>
                    <a:pt x="6174232" y="4787519"/>
                  </a:cubicBezTo>
                  <a:lnTo>
                    <a:pt x="137541" y="4787519"/>
                  </a:lnTo>
                  <a:cubicBezTo>
                    <a:pt x="61595" y="4787519"/>
                    <a:pt x="0" y="4725924"/>
                    <a:pt x="0" y="4650105"/>
                  </a:cubicBezTo>
                  <a:close/>
                </a:path>
              </a:pathLst>
            </a:custGeom>
            <a:solidFill>
              <a:srgbClr val="3D3D42"/>
            </a:solidFill>
          </p:spPr>
        </p:sp>
        <p:sp>
          <p:nvSpPr>
            <p:cNvPr name="Freeform 19" id="19"/>
            <p:cNvSpPr/>
            <p:nvPr/>
          </p:nvSpPr>
          <p:spPr>
            <a:xfrm flipH="false" flipV="false" rot="0">
              <a:off x="0" y="0"/>
              <a:ext cx="6324473" cy="4800219"/>
            </a:xfrm>
            <a:custGeom>
              <a:avLst/>
              <a:gdLst/>
              <a:ahLst/>
              <a:cxnLst/>
              <a:rect r="r" b="b" t="t" l="l"/>
              <a:pathLst>
                <a:path h="4800219" w="6324473">
                  <a:moveTo>
                    <a:pt x="0" y="143764"/>
                  </a:moveTo>
                  <a:cubicBezTo>
                    <a:pt x="0" y="64389"/>
                    <a:pt x="64389" y="0"/>
                    <a:pt x="143891" y="0"/>
                  </a:cubicBezTo>
                  <a:lnTo>
                    <a:pt x="6180582" y="0"/>
                  </a:lnTo>
                  <a:lnTo>
                    <a:pt x="6180582" y="6350"/>
                  </a:lnTo>
                  <a:lnTo>
                    <a:pt x="6180582" y="0"/>
                  </a:lnTo>
                  <a:cubicBezTo>
                    <a:pt x="6259957" y="0"/>
                    <a:pt x="6324473" y="64389"/>
                    <a:pt x="6324473" y="143764"/>
                  </a:cubicBezTo>
                  <a:lnTo>
                    <a:pt x="6318123" y="143764"/>
                  </a:lnTo>
                  <a:lnTo>
                    <a:pt x="6324473" y="143764"/>
                  </a:lnTo>
                  <a:lnTo>
                    <a:pt x="6324473" y="4656455"/>
                  </a:lnTo>
                  <a:lnTo>
                    <a:pt x="6318123" y="4656455"/>
                  </a:lnTo>
                  <a:lnTo>
                    <a:pt x="6324473" y="4656455"/>
                  </a:lnTo>
                  <a:cubicBezTo>
                    <a:pt x="6324473" y="4735830"/>
                    <a:pt x="6260084" y="4800219"/>
                    <a:pt x="6180582" y="4800219"/>
                  </a:cubicBezTo>
                  <a:lnTo>
                    <a:pt x="6180582" y="4793869"/>
                  </a:lnTo>
                  <a:lnTo>
                    <a:pt x="6180582" y="4800219"/>
                  </a:lnTo>
                  <a:lnTo>
                    <a:pt x="143891" y="4800219"/>
                  </a:lnTo>
                  <a:lnTo>
                    <a:pt x="143891" y="4793869"/>
                  </a:lnTo>
                  <a:lnTo>
                    <a:pt x="143891" y="4800219"/>
                  </a:lnTo>
                  <a:cubicBezTo>
                    <a:pt x="64389" y="4800219"/>
                    <a:pt x="0" y="4735830"/>
                    <a:pt x="0" y="4656455"/>
                  </a:cubicBezTo>
                  <a:lnTo>
                    <a:pt x="0" y="143764"/>
                  </a:lnTo>
                  <a:lnTo>
                    <a:pt x="6350" y="143764"/>
                  </a:lnTo>
                  <a:lnTo>
                    <a:pt x="0" y="143764"/>
                  </a:lnTo>
                  <a:moveTo>
                    <a:pt x="12700" y="143764"/>
                  </a:moveTo>
                  <a:lnTo>
                    <a:pt x="12700" y="4656455"/>
                  </a:lnTo>
                  <a:lnTo>
                    <a:pt x="6350" y="4656455"/>
                  </a:lnTo>
                  <a:lnTo>
                    <a:pt x="12700" y="4656455"/>
                  </a:lnTo>
                  <a:cubicBezTo>
                    <a:pt x="12700" y="4728845"/>
                    <a:pt x="71374" y="4787519"/>
                    <a:pt x="143891" y="4787519"/>
                  </a:cubicBezTo>
                  <a:lnTo>
                    <a:pt x="6180582" y="4787519"/>
                  </a:lnTo>
                  <a:cubicBezTo>
                    <a:pt x="6252972" y="4787519"/>
                    <a:pt x="6311773" y="4728845"/>
                    <a:pt x="6311773" y="4656455"/>
                  </a:cubicBezTo>
                  <a:lnTo>
                    <a:pt x="6311773" y="143764"/>
                  </a:lnTo>
                  <a:cubicBezTo>
                    <a:pt x="6311773" y="71374"/>
                    <a:pt x="6253099" y="12700"/>
                    <a:pt x="6180582" y="12700"/>
                  </a:cubicBezTo>
                  <a:lnTo>
                    <a:pt x="143891" y="12700"/>
                  </a:lnTo>
                  <a:lnTo>
                    <a:pt x="143891" y="6350"/>
                  </a:lnTo>
                  <a:lnTo>
                    <a:pt x="143891" y="12700"/>
                  </a:lnTo>
                  <a:cubicBezTo>
                    <a:pt x="71374" y="12700"/>
                    <a:pt x="12700" y="71374"/>
                    <a:pt x="12700" y="143764"/>
                  </a:cubicBezTo>
                  <a:close/>
                </a:path>
              </a:pathLst>
            </a:custGeom>
            <a:solidFill>
              <a:srgbClr val="56565B"/>
            </a:solidFill>
          </p:spPr>
        </p:sp>
      </p:grpSp>
      <p:grpSp>
        <p:nvGrpSpPr>
          <p:cNvPr name="Group 20" id="20"/>
          <p:cNvGrpSpPr/>
          <p:nvPr/>
        </p:nvGrpSpPr>
        <p:grpSpPr>
          <a:xfrm rot="0">
            <a:off x="12950429" y="3027909"/>
            <a:ext cx="735955" cy="735955"/>
            <a:chOff x="0" y="0"/>
            <a:chExt cx="981273" cy="981273"/>
          </a:xfrm>
        </p:grpSpPr>
        <p:sp>
          <p:nvSpPr>
            <p:cNvPr name="Freeform 21" id="21" descr="preencoded.png"/>
            <p:cNvSpPr/>
            <p:nvPr/>
          </p:nvSpPr>
          <p:spPr>
            <a:xfrm flipH="false" flipV="false" rot="0">
              <a:off x="0" y="0"/>
              <a:ext cx="981329" cy="981329"/>
            </a:xfrm>
            <a:custGeom>
              <a:avLst/>
              <a:gdLst/>
              <a:ahLst/>
              <a:cxnLst/>
              <a:rect r="r" b="b" t="t" l="l"/>
              <a:pathLst>
                <a:path h="981329" w="981329">
                  <a:moveTo>
                    <a:pt x="0" y="0"/>
                  </a:moveTo>
                  <a:lnTo>
                    <a:pt x="981329" y="0"/>
                  </a:lnTo>
                  <a:lnTo>
                    <a:pt x="981329" y="981329"/>
                  </a:lnTo>
                  <a:lnTo>
                    <a:pt x="0" y="981329"/>
                  </a:lnTo>
                  <a:lnTo>
                    <a:pt x="0" y="0"/>
                  </a:lnTo>
                  <a:close/>
                </a:path>
              </a:pathLst>
            </a:custGeom>
            <a:blipFill>
              <a:blip r:embed="rId7"/>
              <a:stretch>
                <a:fillRect l="0" t="0" r="5" b="5"/>
              </a:stretch>
            </a:blipFill>
          </p:spPr>
        </p:sp>
      </p:grpSp>
      <p:sp>
        <p:nvSpPr>
          <p:cNvPr name="Freeform 22" id="22" descr="preencoded.png"/>
          <p:cNvSpPr/>
          <p:nvPr/>
        </p:nvSpPr>
        <p:spPr>
          <a:xfrm flipH="false" flipV="false" rot="0">
            <a:off x="13152835" y="3230315"/>
            <a:ext cx="331143" cy="331142"/>
          </a:xfrm>
          <a:custGeom>
            <a:avLst/>
            <a:gdLst/>
            <a:ahLst/>
            <a:cxnLst/>
            <a:rect r="r" b="b" t="t" l="l"/>
            <a:pathLst>
              <a:path h="331142" w="331143">
                <a:moveTo>
                  <a:pt x="0" y="0"/>
                </a:moveTo>
                <a:lnTo>
                  <a:pt x="331142" y="0"/>
                </a:lnTo>
                <a:lnTo>
                  <a:pt x="331142" y="331142"/>
                </a:lnTo>
                <a:lnTo>
                  <a:pt x="0" y="331142"/>
                </a:lnTo>
                <a:lnTo>
                  <a:pt x="0" y="0"/>
                </a:lnTo>
                <a:close/>
              </a:path>
            </a:pathLst>
          </a:custGeom>
          <a:blipFill>
            <a:blip r:embed="rId8">
              <a:extLst>
                <a:ext uri="{96DAC541-7B7A-43D3-8B79-37D633B846F1}">
                  <asvg:svgBlip xmlns:asvg="http://schemas.microsoft.com/office/drawing/2016/SVG/main" r:embed="rId9"/>
                </a:ext>
              </a:extLst>
            </a:blip>
            <a:stretch>
              <a:fillRect l="0" t="-31428" r="0" b="-31428"/>
            </a:stretch>
          </a:blipFill>
        </p:spPr>
      </p:sp>
      <p:sp>
        <p:nvSpPr>
          <p:cNvPr name="TextBox 23" id="23"/>
          <p:cNvSpPr txBox="true"/>
          <p:nvPr/>
        </p:nvSpPr>
        <p:spPr>
          <a:xfrm rot="0">
            <a:off x="12950429" y="3990082"/>
            <a:ext cx="3066604" cy="381000"/>
          </a:xfrm>
          <a:prstGeom prst="rect">
            <a:avLst/>
          </a:prstGeom>
        </p:spPr>
        <p:txBody>
          <a:bodyPr anchor="t" rtlCol="false" tIns="0" lIns="0" bIns="0" rIns="0">
            <a:spAutoFit/>
          </a:bodyPr>
          <a:lstStyle/>
          <a:p>
            <a:pPr algn="l">
              <a:lnSpc>
                <a:spcPts val="3000"/>
              </a:lnSpc>
            </a:pPr>
            <a:r>
              <a:rPr lang="en-US" sz="2375">
                <a:solidFill>
                  <a:srgbClr val="CFD0D8"/>
                </a:solidFill>
                <a:latin typeface="League Spartan"/>
                <a:ea typeface="League Spartan"/>
                <a:cs typeface="League Spartan"/>
                <a:sym typeface="League Spartan"/>
              </a:rPr>
              <a:t>Power Efficiency</a:t>
            </a:r>
          </a:p>
        </p:txBody>
      </p:sp>
      <p:sp>
        <p:nvSpPr>
          <p:cNvPr name="TextBox 24" id="24"/>
          <p:cNvSpPr txBox="true"/>
          <p:nvPr/>
        </p:nvSpPr>
        <p:spPr>
          <a:xfrm rot="0">
            <a:off x="12950429" y="4463504"/>
            <a:ext cx="4224189" cy="1116012"/>
          </a:xfrm>
          <a:prstGeom prst="rect">
            <a:avLst/>
          </a:prstGeom>
        </p:spPr>
        <p:txBody>
          <a:bodyPr anchor="t" rtlCol="false" tIns="0" lIns="0" bIns="0" rIns="0">
            <a:spAutoFit/>
          </a:bodyPr>
          <a:lstStyle/>
          <a:p>
            <a:pPr algn="l">
              <a:lnSpc>
                <a:spcPts val="3062"/>
              </a:lnSpc>
            </a:pPr>
            <a:r>
              <a:rPr lang="en-US" sz="1874">
                <a:solidFill>
                  <a:srgbClr val="CFD0D8"/>
                </a:solidFill>
                <a:latin typeface="TT Commons Pro"/>
                <a:ea typeface="TT Commons Pro"/>
                <a:cs typeface="TT Commons Pro"/>
                <a:sym typeface="TT Commons Pro"/>
              </a:rPr>
              <a:t>Keeps the system idle when no one is nearby, conserving energy and extending component lifespan significantly.</a:t>
            </a:r>
          </a:p>
        </p:txBody>
      </p:sp>
      <p:grpSp>
        <p:nvGrpSpPr>
          <p:cNvPr name="Group 25" id="25"/>
          <p:cNvGrpSpPr/>
          <p:nvPr/>
        </p:nvGrpSpPr>
        <p:grpSpPr>
          <a:xfrm rot="0">
            <a:off x="7711827" y="6604247"/>
            <a:ext cx="9722346" cy="2815530"/>
            <a:chOff x="0" y="0"/>
            <a:chExt cx="12963128" cy="3754040"/>
          </a:xfrm>
        </p:grpSpPr>
        <p:sp>
          <p:nvSpPr>
            <p:cNvPr name="Freeform 26" id="26"/>
            <p:cNvSpPr/>
            <p:nvPr/>
          </p:nvSpPr>
          <p:spPr>
            <a:xfrm flipH="false" flipV="false" rot="0">
              <a:off x="6350" y="6350"/>
              <a:ext cx="12950317" cy="3741420"/>
            </a:xfrm>
            <a:custGeom>
              <a:avLst/>
              <a:gdLst/>
              <a:ahLst/>
              <a:cxnLst/>
              <a:rect r="r" b="b" t="t" l="l"/>
              <a:pathLst>
                <a:path h="3741420" w="12950317">
                  <a:moveTo>
                    <a:pt x="0" y="137414"/>
                  </a:moveTo>
                  <a:cubicBezTo>
                    <a:pt x="0" y="61468"/>
                    <a:pt x="61595" y="0"/>
                    <a:pt x="137668" y="0"/>
                  </a:cubicBezTo>
                  <a:lnTo>
                    <a:pt x="12812650" y="0"/>
                  </a:lnTo>
                  <a:cubicBezTo>
                    <a:pt x="12888723" y="0"/>
                    <a:pt x="12950317" y="61468"/>
                    <a:pt x="12950317" y="137414"/>
                  </a:cubicBezTo>
                  <a:lnTo>
                    <a:pt x="12950317" y="3604006"/>
                  </a:lnTo>
                  <a:cubicBezTo>
                    <a:pt x="12950317" y="3679825"/>
                    <a:pt x="12888723" y="3741420"/>
                    <a:pt x="12812650" y="3741420"/>
                  </a:cubicBezTo>
                  <a:lnTo>
                    <a:pt x="137668" y="3741420"/>
                  </a:lnTo>
                  <a:cubicBezTo>
                    <a:pt x="61595" y="3741293"/>
                    <a:pt x="0" y="3679825"/>
                    <a:pt x="0" y="3604006"/>
                  </a:cubicBezTo>
                  <a:close/>
                </a:path>
              </a:pathLst>
            </a:custGeom>
            <a:solidFill>
              <a:srgbClr val="3D3D42"/>
            </a:solidFill>
          </p:spPr>
        </p:sp>
        <p:sp>
          <p:nvSpPr>
            <p:cNvPr name="Freeform 27" id="27"/>
            <p:cNvSpPr/>
            <p:nvPr/>
          </p:nvSpPr>
          <p:spPr>
            <a:xfrm flipH="false" flipV="false" rot="0">
              <a:off x="0" y="0"/>
              <a:ext cx="12963017" cy="3754120"/>
            </a:xfrm>
            <a:custGeom>
              <a:avLst/>
              <a:gdLst/>
              <a:ahLst/>
              <a:cxnLst/>
              <a:rect r="r" b="b" t="t" l="l"/>
              <a:pathLst>
                <a:path h="3754120" w="12963017">
                  <a:moveTo>
                    <a:pt x="0" y="143764"/>
                  </a:moveTo>
                  <a:cubicBezTo>
                    <a:pt x="0" y="64389"/>
                    <a:pt x="64516" y="0"/>
                    <a:pt x="144018" y="0"/>
                  </a:cubicBezTo>
                  <a:lnTo>
                    <a:pt x="12819000" y="0"/>
                  </a:lnTo>
                  <a:lnTo>
                    <a:pt x="12819000" y="6350"/>
                  </a:lnTo>
                  <a:lnTo>
                    <a:pt x="12819000" y="0"/>
                  </a:lnTo>
                  <a:cubicBezTo>
                    <a:pt x="12898501" y="0"/>
                    <a:pt x="12963017" y="64389"/>
                    <a:pt x="12963017" y="143764"/>
                  </a:cubicBezTo>
                  <a:lnTo>
                    <a:pt x="12956667" y="143764"/>
                  </a:lnTo>
                  <a:lnTo>
                    <a:pt x="12963017" y="143764"/>
                  </a:lnTo>
                  <a:lnTo>
                    <a:pt x="12963017" y="3610356"/>
                  </a:lnTo>
                  <a:lnTo>
                    <a:pt x="12956667" y="3610356"/>
                  </a:lnTo>
                  <a:lnTo>
                    <a:pt x="12963017" y="3610356"/>
                  </a:lnTo>
                  <a:cubicBezTo>
                    <a:pt x="12963017" y="3689731"/>
                    <a:pt x="12898501" y="3754120"/>
                    <a:pt x="12819000" y="3754120"/>
                  </a:cubicBezTo>
                  <a:lnTo>
                    <a:pt x="12819000" y="3747770"/>
                  </a:lnTo>
                  <a:lnTo>
                    <a:pt x="12819000" y="3754120"/>
                  </a:lnTo>
                  <a:lnTo>
                    <a:pt x="144018" y="3754120"/>
                  </a:lnTo>
                  <a:lnTo>
                    <a:pt x="144018" y="3747770"/>
                  </a:lnTo>
                  <a:lnTo>
                    <a:pt x="144018" y="3754120"/>
                  </a:lnTo>
                  <a:cubicBezTo>
                    <a:pt x="64516" y="3753993"/>
                    <a:pt x="0" y="3689731"/>
                    <a:pt x="0" y="3610356"/>
                  </a:cubicBezTo>
                  <a:lnTo>
                    <a:pt x="0" y="143764"/>
                  </a:lnTo>
                  <a:lnTo>
                    <a:pt x="6350" y="143764"/>
                  </a:lnTo>
                  <a:lnTo>
                    <a:pt x="0" y="143764"/>
                  </a:lnTo>
                  <a:moveTo>
                    <a:pt x="12700" y="143764"/>
                  </a:moveTo>
                  <a:lnTo>
                    <a:pt x="12700" y="3610356"/>
                  </a:lnTo>
                  <a:lnTo>
                    <a:pt x="6350" y="3610356"/>
                  </a:lnTo>
                  <a:lnTo>
                    <a:pt x="12700" y="3610356"/>
                  </a:lnTo>
                  <a:cubicBezTo>
                    <a:pt x="12700" y="3682746"/>
                    <a:pt x="71501" y="3741420"/>
                    <a:pt x="144018" y="3741420"/>
                  </a:cubicBezTo>
                  <a:lnTo>
                    <a:pt x="12819000" y="3741420"/>
                  </a:lnTo>
                  <a:cubicBezTo>
                    <a:pt x="12891516" y="3741420"/>
                    <a:pt x="12950317" y="3682746"/>
                    <a:pt x="12950317" y="3610356"/>
                  </a:cubicBezTo>
                  <a:lnTo>
                    <a:pt x="12950317" y="143764"/>
                  </a:lnTo>
                  <a:cubicBezTo>
                    <a:pt x="12950317" y="71374"/>
                    <a:pt x="12891516" y="12700"/>
                    <a:pt x="12819000" y="12700"/>
                  </a:cubicBezTo>
                  <a:lnTo>
                    <a:pt x="144018" y="12700"/>
                  </a:lnTo>
                  <a:lnTo>
                    <a:pt x="144018" y="6350"/>
                  </a:lnTo>
                  <a:lnTo>
                    <a:pt x="144018" y="12700"/>
                  </a:lnTo>
                  <a:cubicBezTo>
                    <a:pt x="71501" y="12700"/>
                    <a:pt x="12700" y="71374"/>
                    <a:pt x="12700" y="143764"/>
                  </a:cubicBezTo>
                  <a:close/>
                </a:path>
              </a:pathLst>
            </a:custGeom>
            <a:solidFill>
              <a:srgbClr val="56565B"/>
            </a:solidFill>
          </p:spPr>
        </p:sp>
      </p:grpSp>
      <p:grpSp>
        <p:nvGrpSpPr>
          <p:cNvPr name="Group 28" id="28"/>
          <p:cNvGrpSpPr/>
          <p:nvPr/>
        </p:nvGrpSpPr>
        <p:grpSpPr>
          <a:xfrm rot="0">
            <a:off x="7971384" y="6863804"/>
            <a:ext cx="735955" cy="735955"/>
            <a:chOff x="0" y="0"/>
            <a:chExt cx="981273" cy="981273"/>
          </a:xfrm>
        </p:grpSpPr>
        <p:sp>
          <p:nvSpPr>
            <p:cNvPr name="Freeform 29" id="29" descr="preencoded.png"/>
            <p:cNvSpPr/>
            <p:nvPr/>
          </p:nvSpPr>
          <p:spPr>
            <a:xfrm flipH="false" flipV="false" rot="0">
              <a:off x="0" y="0"/>
              <a:ext cx="981329" cy="981329"/>
            </a:xfrm>
            <a:custGeom>
              <a:avLst/>
              <a:gdLst/>
              <a:ahLst/>
              <a:cxnLst/>
              <a:rect r="r" b="b" t="t" l="l"/>
              <a:pathLst>
                <a:path h="981329" w="981329">
                  <a:moveTo>
                    <a:pt x="0" y="0"/>
                  </a:moveTo>
                  <a:lnTo>
                    <a:pt x="981329" y="0"/>
                  </a:lnTo>
                  <a:lnTo>
                    <a:pt x="981329" y="981329"/>
                  </a:lnTo>
                  <a:lnTo>
                    <a:pt x="0" y="981329"/>
                  </a:lnTo>
                  <a:lnTo>
                    <a:pt x="0" y="0"/>
                  </a:lnTo>
                  <a:close/>
                </a:path>
              </a:pathLst>
            </a:custGeom>
            <a:blipFill>
              <a:blip r:embed="rId10"/>
              <a:stretch>
                <a:fillRect l="0" t="0" r="5" b="5"/>
              </a:stretch>
            </a:blipFill>
          </p:spPr>
        </p:sp>
      </p:grpSp>
      <p:sp>
        <p:nvSpPr>
          <p:cNvPr name="Freeform 30" id="30" descr="preencoded.png"/>
          <p:cNvSpPr/>
          <p:nvPr/>
        </p:nvSpPr>
        <p:spPr>
          <a:xfrm flipH="false" flipV="false" rot="0">
            <a:off x="8173790" y="7066210"/>
            <a:ext cx="331143" cy="331143"/>
          </a:xfrm>
          <a:custGeom>
            <a:avLst/>
            <a:gdLst/>
            <a:ahLst/>
            <a:cxnLst/>
            <a:rect r="r" b="b" t="t" l="l"/>
            <a:pathLst>
              <a:path h="331143" w="331143">
                <a:moveTo>
                  <a:pt x="0" y="0"/>
                </a:moveTo>
                <a:lnTo>
                  <a:pt x="331143" y="0"/>
                </a:lnTo>
                <a:lnTo>
                  <a:pt x="331143" y="331142"/>
                </a:lnTo>
                <a:lnTo>
                  <a:pt x="0" y="331142"/>
                </a:lnTo>
                <a:lnTo>
                  <a:pt x="0" y="0"/>
                </a:lnTo>
                <a:close/>
              </a:path>
            </a:pathLst>
          </a:custGeom>
          <a:blipFill>
            <a:blip r:embed="rId11">
              <a:extLst>
                <a:ext uri="{96DAC541-7B7A-43D3-8B79-37D633B846F1}">
                  <asvg:svgBlip xmlns:asvg="http://schemas.microsoft.com/office/drawing/2016/SVG/main" r:embed="rId12"/>
                </a:ext>
              </a:extLst>
            </a:blip>
            <a:stretch>
              <a:fillRect l="0" t="-7142" r="0" b="-7142"/>
            </a:stretch>
          </a:blipFill>
        </p:spPr>
      </p:sp>
      <p:sp>
        <p:nvSpPr>
          <p:cNvPr name="TextBox 31" id="31"/>
          <p:cNvSpPr txBox="true"/>
          <p:nvPr/>
        </p:nvSpPr>
        <p:spPr>
          <a:xfrm rot="0">
            <a:off x="7971384" y="7825979"/>
            <a:ext cx="3459323" cy="381000"/>
          </a:xfrm>
          <a:prstGeom prst="rect">
            <a:avLst/>
          </a:prstGeom>
        </p:spPr>
        <p:txBody>
          <a:bodyPr anchor="t" rtlCol="false" tIns="0" lIns="0" bIns="0" rIns="0">
            <a:spAutoFit/>
          </a:bodyPr>
          <a:lstStyle/>
          <a:p>
            <a:pPr algn="l">
              <a:lnSpc>
                <a:spcPts val="3000"/>
              </a:lnSpc>
            </a:pPr>
            <a:r>
              <a:rPr lang="en-US" sz="2375">
                <a:solidFill>
                  <a:srgbClr val="CFD0D8"/>
                </a:solidFill>
                <a:latin typeface="League Spartan"/>
                <a:ea typeface="League Spartan"/>
                <a:cs typeface="League Spartan"/>
                <a:sym typeface="League Spartan"/>
              </a:rPr>
              <a:t>Customizable Range</a:t>
            </a:r>
          </a:p>
        </p:txBody>
      </p:sp>
      <p:sp>
        <p:nvSpPr>
          <p:cNvPr name="TextBox 32" id="32"/>
          <p:cNvSpPr txBox="true"/>
          <p:nvPr/>
        </p:nvSpPr>
        <p:spPr>
          <a:xfrm rot="0">
            <a:off x="7971384" y="8299400"/>
            <a:ext cx="9203234" cy="735012"/>
          </a:xfrm>
          <a:prstGeom prst="rect">
            <a:avLst/>
          </a:prstGeom>
        </p:spPr>
        <p:txBody>
          <a:bodyPr anchor="t" rtlCol="false" tIns="0" lIns="0" bIns="0" rIns="0">
            <a:spAutoFit/>
          </a:bodyPr>
          <a:lstStyle/>
          <a:p>
            <a:pPr algn="l">
              <a:lnSpc>
                <a:spcPts val="3062"/>
              </a:lnSpc>
            </a:pPr>
            <a:r>
              <a:rPr lang="en-US" sz="1874">
                <a:solidFill>
                  <a:srgbClr val="CFD0D8"/>
                </a:solidFill>
                <a:latin typeface="TT Commons Pro"/>
                <a:ea typeface="TT Commons Pro"/>
                <a:cs typeface="TT Commons Pro"/>
                <a:sym typeface="TT Commons Pro"/>
              </a:rPr>
              <a:t>Features adjustable sensitivity and delay time controls, allowing you to fine-tune detection range from 3 to 7 meters.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18288000" cy="3425201"/>
            <a:chOff x="0" y="0"/>
            <a:chExt cx="24384000" cy="4566935"/>
          </a:xfrm>
        </p:grpSpPr>
        <p:sp>
          <p:nvSpPr>
            <p:cNvPr name="Freeform 7" id="7" descr="preencoded.png"/>
            <p:cNvSpPr/>
            <p:nvPr/>
          </p:nvSpPr>
          <p:spPr>
            <a:xfrm flipH="false" flipV="false" rot="0">
              <a:off x="0" y="0"/>
              <a:ext cx="24384000" cy="4566959"/>
            </a:xfrm>
            <a:custGeom>
              <a:avLst/>
              <a:gdLst/>
              <a:ahLst/>
              <a:cxnLst/>
              <a:rect r="r" b="b" t="t" l="l"/>
              <a:pathLst>
                <a:path h="4566959" w="24384000">
                  <a:moveTo>
                    <a:pt x="0" y="0"/>
                  </a:moveTo>
                  <a:lnTo>
                    <a:pt x="24384000" y="0"/>
                  </a:lnTo>
                  <a:lnTo>
                    <a:pt x="24384000" y="4566959"/>
                  </a:lnTo>
                  <a:lnTo>
                    <a:pt x="0" y="4566959"/>
                  </a:lnTo>
                  <a:lnTo>
                    <a:pt x="0" y="0"/>
                  </a:lnTo>
                  <a:close/>
                </a:path>
              </a:pathLst>
            </a:custGeom>
            <a:blipFill>
              <a:blip r:embed="rId3"/>
              <a:stretch>
                <a:fillRect l="0" t="-1723" r="0" b="-1723"/>
              </a:stretch>
            </a:blipFill>
          </p:spPr>
        </p:sp>
      </p:grpSp>
      <p:sp>
        <p:nvSpPr>
          <p:cNvPr name="TextBox 8" id="8"/>
          <p:cNvSpPr txBox="true"/>
          <p:nvPr/>
        </p:nvSpPr>
        <p:spPr>
          <a:xfrm rot="0">
            <a:off x="970955" y="3880097"/>
            <a:ext cx="14747825" cy="1532733"/>
          </a:xfrm>
          <a:prstGeom prst="rect">
            <a:avLst/>
          </a:prstGeom>
        </p:spPr>
        <p:txBody>
          <a:bodyPr anchor="t" rtlCol="false" tIns="0" lIns="0" bIns="0" rIns="0">
            <a:spAutoFit/>
          </a:bodyPr>
          <a:lstStyle/>
          <a:p>
            <a:pPr algn="l">
              <a:lnSpc>
                <a:spcPts val="6111"/>
              </a:lnSpc>
            </a:pPr>
            <a:r>
              <a:rPr lang="en-US" sz="4899">
                <a:solidFill>
                  <a:srgbClr val="CBCCCE"/>
                </a:solidFill>
                <a:latin typeface="League Spartan"/>
                <a:ea typeface="League Spartan"/>
                <a:cs typeface="League Spartan"/>
                <a:sym typeface="League Spartan"/>
              </a:rPr>
              <a:t>4x4 Matrix Keypad: Password Input Interface</a:t>
            </a:r>
          </a:p>
        </p:txBody>
      </p:sp>
      <p:grpSp>
        <p:nvGrpSpPr>
          <p:cNvPr name="Group 9" id="9"/>
          <p:cNvGrpSpPr/>
          <p:nvPr/>
        </p:nvGrpSpPr>
        <p:grpSpPr>
          <a:xfrm rot="0">
            <a:off x="970955" y="5789860"/>
            <a:ext cx="5283547" cy="3562499"/>
            <a:chOff x="0" y="0"/>
            <a:chExt cx="7044730" cy="4749998"/>
          </a:xfrm>
        </p:grpSpPr>
        <p:sp>
          <p:nvSpPr>
            <p:cNvPr name="Freeform 10" id="10"/>
            <p:cNvSpPr/>
            <p:nvPr/>
          </p:nvSpPr>
          <p:spPr>
            <a:xfrm flipH="false" flipV="false" rot="0">
              <a:off x="25400" y="25400"/>
              <a:ext cx="6994017" cy="4699127"/>
            </a:xfrm>
            <a:custGeom>
              <a:avLst/>
              <a:gdLst/>
              <a:ahLst/>
              <a:cxnLst/>
              <a:rect r="r" b="b" t="t" l="l"/>
              <a:pathLst>
                <a:path h="4699127" w="6994017">
                  <a:moveTo>
                    <a:pt x="0" y="158750"/>
                  </a:moveTo>
                  <a:cubicBezTo>
                    <a:pt x="0" y="71120"/>
                    <a:pt x="71374" y="0"/>
                    <a:pt x="159385" y="0"/>
                  </a:cubicBezTo>
                  <a:lnTo>
                    <a:pt x="6834632" y="0"/>
                  </a:lnTo>
                  <a:cubicBezTo>
                    <a:pt x="6922643" y="0"/>
                    <a:pt x="6994017" y="71120"/>
                    <a:pt x="6994017" y="158750"/>
                  </a:cubicBezTo>
                  <a:lnTo>
                    <a:pt x="6994017" y="4540377"/>
                  </a:lnTo>
                  <a:cubicBezTo>
                    <a:pt x="6994017" y="4628134"/>
                    <a:pt x="6922643" y="4699127"/>
                    <a:pt x="6834632" y="4699127"/>
                  </a:cubicBezTo>
                  <a:lnTo>
                    <a:pt x="159385" y="4699127"/>
                  </a:lnTo>
                  <a:cubicBezTo>
                    <a:pt x="71374" y="4699127"/>
                    <a:pt x="0" y="4628007"/>
                    <a:pt x="0" y="4540377"/>
                  </a:cubicBezTo>
                  <a:close/>
                </a:path>
              </a:pathLst>
            </a:custGeom>
            <a:solidFill>
              <a:srgbClr val="2A2A2D">
                <a:alpha val="90196"/>
              </a:srgbClr>
            </a:solidFill>
          </p:spPr>
        </p:sp>
        <p:sp>
          <p:nvSpPr>
            <p:cNvPr name="Freeform 11" id="11"/>
            <p:cNvSpPr/>
            <p:nvPr/>
          </p:nvSpPr>
          <p:spPr>
            <a:xfrm flipH="false" flipV="false" rot="0">
              <a:off x="0" y="0"/>
              <a:ext cx="7044817" cy="4750054"/>
            </a:xfrm>
            <a:custGeom>
              <a:avLst/>
              <a:gdLst/>
              <a:ahLst/>
              <a:cxnLst/>
              <a:rect r="r" b="b" t="t" l="l"/>
              <a:pathLst>
                <a:path h="4750054" w="7044817">
                  <a:moveTo>
                    <a:pt x="0" y="184150"/>
                  </a:moveTo>
                  <a:cubicBezTo>
                    <a:pt x="0" y="82423"/>
                    <a:pt x="82804" y="0"/>
                    <a:pt x="184785" y="0"/>
                  </a:cubicBezTo>
                  <a:lnTo>
                    <a:pt x="6860032" y="0"/>
                  </a:lnTo>
                  <a:lnTo>
                    <a:pt x="6860032" y="25400"/>
                  </a:lnTo>
                  <a:lnTo>
                    <a:pt x="6860032" y="0"/>
                  </a:lnTo>
                  <a:cubicBezTo>
                    <a:pt x="6962013" y="0"/>
                    <a:pt x="7044817" y="82423"/>
                    <a:pt x="7044817" y="184150"/>
                  </a:cubicBezTo>
                  <a:lnTo>
                    <a:pt x="7019417" y="184150"/>
                  </a:lnTo>
                  <a:lnTo>
                    <a:pt x="7044817" y="184150"/>
                  </a:lnTo>
                  <a:lnTo>
                    <a:pt x="7044817" y="4565777"/>
                  </a:lnTo>
                  <a:lnTo>
                    <a:pt x="7019417" y="4565777"/>
                  </a:lnTo>
                  <a:lnTo>
                    <a:pt x="7044817" y="4565777"/>
                  </a:lnTo>
                  <a:cubicBezTo>
                    <a:pt x="7044817" y="4667631"/>
                    <a:pt x="6962013" y="4749927"/>
                    <a:pt x="6860032" y="4749927"/>
                  </a:cubicBezTo>
                  <a:lnTo>
                    <a:pt x="6860032" y="4724527"/>
                  </a:lnTo>
                  <a:lnTo>
                    <a:pt x="6860032" y="4749927"/>
                  </a:lnTo>
                  <a:lnTo>
                    <a:pt x="184785" y="4749927"/>
                  </a:lnTo>
                  <a:lnTo>
                    <a:pt x="184785" y="4724527"/>
                  </a:lnTo>
                  <a:lnTo>
                    <a:pt x="184785" y="4749927"/>
                  </a:lnTo>
                  <a:cubicBezTo>
                    <a:pt x="82804" y="4750054"/>
                    <a:pt x="0" y="4667631"/>
                    <a:pt x="0" y="4565777"/>
                  </a:cubicBezTo>
                  <a:lnTo>
                    <a:pt x="0" y="184150"/>
                  </a:lnTo>
                  <a:lnTo>
                    <a:pt x="25400" y="184150"/>
                  </a:lnTo>
                  <a:lnTo>
                    <a:pt x="0" y="184150"/>
                  </a:lnTo>
                  <a:moveTo>
                    <a:pt x="50800" y="184150"/>
                  </a:moveTo>
                  <a:lnTo>
                    <a:pt x="50800" y="4565777"/>
                  </a:lnTo>
                  <a:lnTo>
                    <a:pt x="25400" y="4565777"/>
                  </a:lnTo>
                  <a:lnTo>
                    <a:pt x="50800" y="4565777"/>
                  </a:lnTo>
                  <a:cubicBezTo>
                    <a:pt x="50800" y="4639310"/>
                    <a:pt x="110744" y="4699127"/>
                    <a:pt x="184785" y="4699127"/>
                  </a:cubicBezTo>
                  <a:lnTo>
                    <a:pt x="6860032" y="4699127"/>
                  </a:lnTo>
                  <a:cubicBezTo>
                    <a:pt x="6934073" y="4699127"/>
                    <a:pt x="6994017" y="4639310"/>
                    <a:pt x="6994017" y="4565777"/>
                  </a:cubicBezTo>
                  <a:lnTo>
                    <a:pt x="6994017" y="184150"/>
                  </a:lnTo>
                  <a:cubicBezTo>
                    <a:pt x="6994017" y="110617"/>
                    <a:pt x="6934073" y="50800"/>
                    <a:pt x="6860032" y="50800"/>
                  </a:cubicBezTo>
                  <a:lnTo>
                    <a:pt x="184785" y="50800"/>
                  </a:lnTo>
                  <a:lnTo>
                    <a:pt x="184785" y="25400"/>
                  </a:lnTo>
                  <a:lnTo>
                    <a:pt x="184785" y="50800"/>
                  </a:lnTo>
                  <a:cubicBezTo>
                    <a:pt x="110744" y="50800"/>
                    <a:pt x="50800" y="110617"/>
                    <a:pt x="50800" y="184150"/>
                  </a:cubicBezTo>
                  <a:close/>
                </a:path>
              </a:pathLst>
            </a:custGeom>
            <a:solidFill>
              <a:srgbClr val="56565B"/>
            </a:solidFill>
          </p:spPr>
        </p:sp>
      </p:grpSp>
      <p:sp>
        <p:nvSpPr>
          <p:cNvPr name="TextBox 12" id="12"/>
          <p:cNvSpPr txBox="true"/>
          <p:nvPr/>
        </p:nvSpPr>
        <p:spPr>
          <a:xfrm rot="0">
            <a:off x="1313855" y="6111479"/>
            <a:ext cx="4597748"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16-Button Configuration</a:t>
            </a:r>
          </a:p>
        </p:txBody>
      </p:sp>
      <p:sp>
        <p:nvSpPr>
          <p:cNvPr name="TextBox 13" id="13"/>
          <p:cNvSpPr txBox="true"/>
          <p:nvPr/>
        </p:nvSpPr>
        <p:spPr>
          <a:xfrm rot="0">
            <a:off x="1313855" y="6648301"/>
            <a:ext cx="4602212" cy="1766888"/>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Arranged in 4 rows and 4 columns, providing numeric keys 0-9 plus special function keys (* and #) for versatile password entry.</a:t>
            </a:r>
          </a:p>
        </p:txBody>
      </p:sp>
      <p:grpSp>
        <p:nvGrpSpPr>
          <p:cNvPr name="Group 14" id="14"/>
          <p:cNvGrpSpPr/>
          <p:nvPr/>
        </p:nvGrpSpPr>
        <p:grpSpPr>
          <a:xfrm rot="0">
            <a:off x="6502152" y="5789860"/>
            <a:ext cx="5283547" cy="3562499"/>
            <a:chOff x="0" y="0"/>
            <a:chExt cx="7044730" cy="4749998"/>
          </a:xfrm>
        </p:grpSpPr>
        <p:sp>
          <p:nvSpPr>
            <p:cNvPr name="Freeform 15" id="15"/>
            <p:cNvSpPr/>
            <p:nvPr/>
          </p:nvSpPr>
          <p:spPr>
            <a:xfrm flipH="false" flipV="false" rot="0">
              <a:off x="25400" y="25400"/>
              <a:ext cx="6994017" cy="4699127"/>
            </a:xfrm>
            <a:custGeom>
              <a:avLst/>
              <a:gdLst/>
              <a:ahLst/>
              <a:cxnLst/>
              <a:rect r="r" b="b" t="t" l="l"/>
              <a:pathLst>
                <a:path h="4699127" w="6994017">
                  <a:moveTo>
                    <a:pt x="0" y="158750"/>
                  </a:moveTo>
                  <a:cubicBezTo>
                    <a:pt x="0" y="71120"/>
                    <a:pt x="71374" y="0"/>
                    <a:pt x="159385" y="0"/>
                  </a:cubicBezTo>
                  <a:lnTo>
                    <a:pt x="6834632" y="0"/>
                  </a:lnTo>
                  <a:cubicBezTo>
                    <a:pt x="6922643" y="0"/>
                    <a:pt x="6994017" y="71120"/>
                    <a:pt x="6994017" y="158750"/>
                  </a:cubicBezTo>
                  <a:lnTo>
                    <a:pt x="6994017" y="4540377"/>
                  </a:lnTo>
                  <a:cubicBezTo>
                    <a:pt x="6994017" y="4628134"/>
                    <a:pt x="6922643" y="4699127"/>
                    <a:pt x="6834632" y="4699127"/>
                  </a:cubicBezTo>
                  <a:lnTo>
                    <a:pt x="159385" y="4699127"/>
                  </a:lnTo>
                  <a:cubicBezTo>
                    <a:pt x="71374" y="4699127"/>
                    <a:pt x="0" y="4628007"/>
                    <a:pt x="0" y="4540377"/>
                  </a:cubicBezTo>
                  <a:close/>
                </a:path>
              </a:pathLst>
            </a:custGeom>
            <a:solidFill>
              <a:srgbClr val="2A2A2D">
                <a:alpha val="90196"/>
              </a:srgbClr>
            </a:solidFill>
          </p:spPr>
        </p:sp>
        <p:sp>
          <p:nvSpPr>
            <p:cNvPr name="Freeform 16" id="16"/>
            <p:cNvSpPr/>
            <p:nvPr/>
          </p:nvSpPr>
          <p:spPr>
            <a:xfrm flipH="false" flipV="false" rot="0">
              <a:off x="0" y="0"/>
              <a:ext cx="7044817" cy="4750054"/>
            </a:xfrm>
            <a:custGeom>
              <a:avLst/>
              <a:gdLst/>
              <a:ahLst/>
              <a:cxnLst/>
              <a:rect r="r" b="b" t="t" l="l"/>
              <a:pathLst>
                <a:path h="4750054" w="7044817">
                  <a:moveTo>
                    <a:pt x="0" y="184150"/>
                  </a:moveTo>
                  <a:cubicBezTo>
                    <a:pt x="0" y="82423"/>
                    <a:pt x="82804" y="0"/>
                    <a:pt x="184785" y="0"/>
                  </a:cubicBezTo>
                  <a:lnTo>
                    <a:pt x="6860032" y="0"/>
                  </a:lnTo>
                  <a:lnTo>
                    <a:pt x="6860032" y="25400"/>
                  </a:lnTo>
                  <a:lnTo>
                    <a:pt x="6860032" y="0"/>
                  </a:lnTo>
                  <a:cubicBezTo>
                    <a:pt x="6962013" y="0"/>
                    <a:pt x="7044817" y="82423"/>
                    <a:pt x="7044817" y="184150"/>
                  </a:cubicBezTo>
                  <a:lnTo>
                    <a:pt x="7019417" y="184150"/>
                  </a:lnTo>
                  <a:lnTo>
                    <a:pt x="7044817" y="184150"/>
                  </a:lnTo>
                  <a:lnTo>
                    <a:pt x="7044817" y="4565777"/>
                  </a:lnTo>
                  <a:lnTo>
                    <a:pt x="7019417" y="4565777"/>
                  </a:lnTo>
                  <a:lnTo>
                    <a:pt x="7044817" y="4565777"/>
                  </a:lnTo>
                  <a:cubicBezTo>
                    <a:pt x="7044817" y="4667631"/>
                    <a:pt x="6962013" y="4749927"/>
                    <a:pt x="6860032" y="4749927"/>
                  </a:cubicBezTo>
                  <a:lnTo>
                    <a:pt x="6860032" y="4724527"/>
                  </a:lnTo>
                  <a:lnTo>
                    <a:pt x="6860032" y="4749927"/>
                  </a:lnTo>
                  <a:lnTo>
                    <a:pt x="184785" y="4749927"/>
                  </a:lnTo>
                  <a:lnTo>
                    <a:pt x="184785" y="4724527"/>
                  </a:lnTo>
                  <a:lnTo>
                    <a:pt x="184785" y="4749927"/>
                  </a:lnTo>
                  <a:cubicBezTo>
                    <a:pt x="82804" y="4750054"/>
                    <a:pt x="0" y="4667631"/>
                    <a:pt x="0" y="4565777"/>
                  </a:cubicBezTo>
                  <a:lnTo>
                    <a:pt x="0" y="184150"/>
                  </a:lnTo>
                  <a:lnTo>
                    <a:pt x="25400" y="184150"/>
                  </a:lnTo>
                  <a:lnTo>
                    <a:pt x="0" y="184150"/>
                  </a:lnTo>
                  <a:moveTo>
                    <a:pt x="50800" y="184150"/>
                  </a:moveTo>
                  <a:lnTo>
                    <a:pt x="50800" y="4565777"/>
                  </a:lnTo>
                  <a:lnTo>
                    <a:pt x="25400" y="4565777"/>
                  </a:lnTo>
                  <a:lnTo>
                    <a:pt x="50800" y="4565777"/>
                  </a:lnTo>
                  <a:cubicBezTo>
                    <a:pt x="50800" y="4639310"/>
                    <a:pt x="110744" y="4699127"/>
                    <a:pt x="184785" y="4699127"/>
                  </a:cubicBezTo>
                  <a:lnTo>
                    <a:pt x="6860032" y="4699127"/>
                  </a:lnTo>
                  <a:cubicBezTo>
                    <a:pt x="6934073" y="4699127"/>
                    <a:pt x="6994017" y="4639310"/>
                    <a:pt x="6994017" y="4565777"/>
                  </a:cubicBezTo>
                  <a:lnTo>
                    <a:pt x="6994017" y="184150"/>
                  </a:lnTo>
                  <a:cubicBezTo>
                    <a:pt x="6994017" y="110617"/>
                    <a:pt x="6934073" y="50800"/>
                    <a:pt x="6860032" y="50800"/>
                  </a:cubicBezTo>
                  <a:lnTo>
                    <a:pt x="184785" y="50800"/>
                  </a:lnTo>
                  <a:lnTo>
                    <a:pt x="184785" y="25400"/>
                  </a:lnTo>
                  <a:lnTo>
                    <a:pt x="184785" y="50800"/>
                  </a:lnTo>
                  <a:cubicBezTo>
                    <a:pt x="110744" y="50800"/>
                    <a:pt x="50800" y="110617"/>
                    <a:pt x="50800" y="184150"/>
                  </a:cubicBezTo>
                  <a:close/>
                </a:path>
              </a:pathLst>
            </a:custGeom>
            <a:solidFill>
              <a:srgbClr val="56565B"/>
            </a:solidFill>
          </p:spPr>
        </p:sp>
      </p:grpSp>
      <p:sp>
        <p:nvSpPr>
          <p:cNvPr name="TextBox 17" id="17"/>
          <p:cNvSpPr txBox="true"/>
          <p:nvPr/>
        </p:nvSpPr>
        <p:spPr>
          <a:xfrm rot="0">
            <a:off x="6842820" y="6111479"/>
            <a:ext cx="4076000"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Digital Pin Connection</a:t>
            </a:r>
          </a:p>
        </p:txBody>
      </p:sp>
      <p:sp>
        <p:nvSpPr>
          <p:cNvPr name="TextBox 18" id="18"/>
          <p:cNvSpPr txBox="true"/>
          <p:nvPr/>
        </p:nvSpPr>
        <p:spPr>
          <a:xfrm rot="0">
            <a:off x="6842820" y="6648301"/>
            <a:ext cx="4602212" cy="1766888"/>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Connected to Arduino digital pins using a scanning technique that reads row and column states to detect which key is pressed.</a:t>
            </a:r>
          </a:p>
        </p:txBody>
      </p:sp>
      <p:grpSp>
        <p:nvGrpSpPr>
          <p:cNvPr name="Group 19" id="19"/>
          <p:cNvGrpSpPr/>
          <p:nvPr/>
        </p:nvGrpSpPr>
        <p:grpSpPr>
          <a:xfrm rot="0">
            <a:off x="12031116" y="5789860"/>
            <a:ext cx="5283547" cy="3562499"/>
            <a:chOff x="0" y="0"/>
            <a:chExt cx="7044730" cy="4749998"/>
          </a:xfrm>
        </p:grpSpPr>
        <p:sp>
          <p:nvSpPr>
            <p:cNvPr name="Freeform 20" id="20"/>
            <p:cNvSpPr/>
            <p:nvPr/>
          </p:nvSpPr>
          <p:spPr>
            <a:xfrm flipH="false" flipV="false" rot="0">
              <a:off x="25400" y="25400"/>
              <a:ext cx="6994017" cy="4699127"/>
            </a:xfrm>
            <a:custGeom>
              <a:avLst/>
              <a:gdLst/>
              <a:ahLst/>
              <a:cxnLst/>
              <a:rect r="r" b="b" t="t" l="l"/>
              <a:pathLst>
                <a:path h="4699127" w="6994017">
                  <a:moveTo>
                    <a:pt x="0" y="158750"/>
                  </a:moveTo>
                  <a:cubicBezTo>
                    <a:pt x="0" y="71120"/>
                    <a:pt x="71374" y="0"/>
                    <a:pt x="159385" y="0"/>
                  </a:cubicBezTo>
                  <a:lnTo>
                    <a:pt x="6834632" y="0"/>
                  </a:lnTo>
                  <a:cubicBezTo>
                    <a:pt x="6922643" y="0"/>
                    <a:pt x="6994017" y="71120"/>
                    <a:pt x="6994017" y="158750"/>
                  </a:cubicBezTo>
                  <a:lnTo>
                    <a:pt x="6994017" y="4540377"/>
                  </a:lnTo>
                  <a:cubicBezTo>
                    <a:pt x="6994017" y="4628134"/>
                    <a:pt x="6922643" y="4699127"/>
                    <a:pt x="6834632" y="4699127"/>
                  </a:cubicBezTo>
                  <a:lnTo>
                    <a:pt x="159385" y="4699127"/>
                  </a:lnTo>
                  <a:cubicBezTo>
                    <a:pt x="71374" y="4699127"/>
                    <a:pt x="0" y="4628007"/>
                    <a:pt x="0" y="4540377"/>
                  </a:cubicBezTo>
                  <a:close/>
                </a:path>
              </a:pathLst>
            </a:custGeom>
            <a:solidFill>
              <a:srgbClr val="2A2A2D">
                <a:alpha val="90196"/>
              </a:srgbClr>
            </a:solidFill>
          </p:spPr>
        </p:sp>
        <p:sp>
          <p:nvSpPr>
            <p:cNvPr name="Freeform 21" id="21"/>
            <p:cNvSpPr/>
            <p:nvPr/>
          </p:nvSpPr>
          <p:spPr>
            <a:xfrm flipH="false" flipV="false" rot="0">
              <a:off x="0" y="0"/>
              <a:ext cx="7044817" cy="4750054"/>
            </a:xfrm>
            <a:custGeom>
              <a:avLst/>
              <a:gdLst/>
              <a:ahLst/>
              <a:cxnLst/>
              <a:rect r="r" b="b" t="t" l="l"/>
              <a:pathLst>
                <a:path h="4750054" w="7044817">
                  <a:moveTo>
                    <a:pt x="0" y="184150"/>
                  </a:moveTo>
                  <a:cubicBezTo>
                    <a:pt x="0" y="82423"/>
                    <a:pt x="82804" y="0"/>
                    <a:pt x="184785" y="0"/>
                  </a:cubicBezTo>
                  <a:lnTo>
                    <a:pt x="6860032" y="0"/>
                  </a:lnTo>
                  <a:lnTo>
                    <a:pt x="6860032" y="25400"/>
                  </a:lnTo>
                  <a:lnTo>
                    <a:pt x="6860032" y="0"/>
                  </a:lnTo>
                  <a:cubicBezTo>
                    <a:pt x="6962013" y="0"/>
                    <a:pt x="7044817" y="82423"/>
                    <a:pt x="7044817" y="184150"/>
                  </a:cubicBezTo>
                  <a:lnTo>
                    <a:pt x="7019417" y="184150"/>
                  </a:lnTo>
                  <a:lnTo>
                    <a:pt x="7044817" y="184150"/>
                  </a:lnTo>
                  <a:lnTo>
                    <a:pt x="7044817" y="4565777"/>
                  </a:lnTo>
                  <a:lnTo>
                    <a:pt x="7019417" y="4565777"/>
                  </a:lnTo>
                  <a:lnTo>
                    <a:pt x="7044817" y="4565777"/>
                  </a:lnTo>
                  <a:cubicBezTo>
                    <a:pt x="7044817" y="4667631"/>
                    <a:pt x="6962013" y="4749927"/>
                    <a:pt x="6860032" y="4749927"/>
                  </a:cubicBezTo>
                  <a:lnTo>
                    <a:pt x="6860032" y="4724527"/>
                  </a:lnTo>
                  <a:lnTo>
                    <a:pt x="6860032" y="4749927"/>
                  </a:lnTo>
                  <a:lnTo>
                    <a:pt x="184785" y="4749927"/>
                  </a:lnTo>
                  <a:lnTo>
                    <a:pt x="184785" y="4724527"/>
                  </a:lnTo>
                  <a:lnTo>
                    <a:pt x="184785" y="4749927"/>
                  </a:lnTo>
                  <a:cubicBezTo>
                    <a:pt x="82804" y="4750054"/>
                    <a:pt x="0" y="4667631"/>
                    <a:pt x="0" y="4565777"/>
                  </a:cubicBezTo>
                  <a:lnTo>
                    <a:pt x="0" y="184150"/>
                  </a:lnTo>
                  <a:lnTo>
                    <a:pt x="25400" y="184150"/>
                  </a:lnTo>
                  <a:lnTo>
                    <a:pt x="0" y="184150"/>
                  </a:lnTo>
                  <a:moveTo>
                    <a:pt x="50800" y="184150"/>
                  </a:moveTo>
                  <a:lnTo>
                    <a:pt x="50800" y="4565777"/>
                  </a:lnTo>
                  <a:lnTo>
                    <a:pt x="25400" y="4565777"/>
                  </a:lnTo>
                  <a:lnTo>
                    <a:pt x="50800" y="4565777"/>
                  </a:lnTo>
                  <a:cubicBezTo>
                    <a:pt x="50800" y="4639310"/>
                    <a:pt x="110744" y="4699127"/>
                    <a:pt x="184785" y="4699127"/>
                  </a:cubicBezTo>
                  <a:lnTo>
                    <a:pt x="6860032" y="4699127"/>
                  </a:lnTo>
                  <a:cubicBezTo>
                    <a:pt x="6934073" y="4699127"/>
                    <a:pt x="6994017" y="4639310"/>
                    <a:pt x="6994017" y="4565777"/>
                  </a:cubicBezTo>
                  <a:lnTo>
                    <a:pt x="6994017" y="184150"/>
                  </a:lnTo>
                  <a:cubicBezTo>
                    <a:pt x="6994017" y="110617"/>
                    <a:pt x="6934073" y="50800"/>
                    <a:pt x="6860032" y="50800"/>
                  </a:cubicBezTo>
                  <a:lnTo>
                    <a:pt x="184785" y="50800"/>
                  </a:lnTo>
                  <a:lnTo>
                    <a:pt x="184785" y="25400"/>
                  </a:lnTo>
                  <a:lnTo>
                    <a:pt x="184785" y="50800"/>
                  </a:lnTo>
                  <a:cubicBezTo>
                    <a:pt x="110744" y="50800"/>
                    <a:pt x="50800" y="110617"/>
                    <a:pt x="50800" y="184150"/>
                  </a:cubicBezTo>
                  <a:close/>
                </a:path>
              </a:pathLst>
            </a:custGeom>
            <a:solidFill>
              <a:srgbClr val="56565B"/>
            </a:solidFill>
          </p:spPr>
        </p:sp>
      </p:grpSp>
      <p:sp>
        <p:nvSpPr>
          <p:cNvPr name="TextBox 22" id="22"/>
          <p:cNvSpPr txBox="true"/>
          <p:nvPr/>
        </p:nvSpPr>
        <p:spPr>
          <a:xfrm rot="0">
            <a:off x="12371784" y="6075610"/>
            <a:ext cx="3770814"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User-Friendly Design</a:t>
            </a:r>
          </a:p>
        </p:txBody>
      </p:sp>
      <p:sp>
        <p:nvSpPr>
          <p:cNvPr name="TextBox 23" id="23"/>
          <p:cNvSpPr txBox="true"/>
          <p:nvPr/>
        </p:nvSpPr>
        <p:spPr>
          <a:xfrm rot="0">
            <a:off x="12371784" y="6648301"/>
            <a:ext cx="4602213" cy="1766888"/>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Supports special keys for clearing incorrect input or confirming password entry, making the interface intuitive and error-tolerant.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878532" y="594221"/>
            <a:ext cx="11889730" cy="1527368"/>
          </a:xfrm>
          <a:prstGeom prst="rect">
            <a:avLst/>
          </a:prstGeom>
        </p:spPr>
        <p:txBody>
          <a:bodyPr anchor="t" rtlCol="false" tIns="0" lIns="0" bIns="0" rIns="0">
            <a:spAutoFit/>
          </a:bodyPr>
          <a:lstStyle/>
          <a:p>
            <a:pPr algn="l">
              <a:lnSpc>
                <a:spcPts val="6078"/>
              </a:lnSpc>
            </a:pPr>
            <a:r>
              <a:rPr lang="en-US" sz="4899">
                <a:solidFill>
                  <a:srgbClr val="CBCCCE"/>
                </a:solidFill>
                <a:latin typeface="League Spartan"/>
                <a:ea typeface="League Spartan"/>
                <a:cs typeface="League Spartan"/>
                <a:sym typeface="League Spartan"/>
              </a:rPr>
              <a:t>Servo Motor (SG90): Door Lock Actuator</a:t>
            </a:r>
          </a:p>
        </p:txBody>
      </p:sp>
      <p:grpSp>
        <p:nvGrpSpPr>
          <p:cNvPr name="Group 7" id="7"/>
          <p:cNvGrpSpPr/>
          <p:nvPr/>
        </p:nvGrpSpPr>
        <p:grpSpPr>
          <a:xfrm rot="0">
            <a:off x="878532" y="2383929"/>
            <a:ext cx="6244977" cy="6244977"/>
            <a:chOff x="0" y="0"/>
            <a:chExt cx="8326637" cy="8326637"/>
          </a:xfrm>
        </p:grpSpPr>
        <p:sp>
          <p:nvSpPr>
            <p:cNvPr name="Freeform 8" id="8" descr="preencoded.png"/>
            <p:cNvSpPr/>
            <p:nvPr/>
          </p:nvSpPr>
          <p:spPr>
            <a:xfrm flipH="false" flipV="false" rot="0">
              <a:off x="0" y="0"/>
              <a:ext cx="8326628" cy="8326628"/>
            </a:xfrm>
            <a:custGeom>
              <a:avLst/>
              <a:gdLst/>
              <a:ahLst/>
              <a:cxnLst/>
              <a:rect r="r" b="b" t="t" l="l"/>
              <a:pathLst>
                <a:path h="8326628" w="8326628">
                  <a:moveTo>
                    <a:pt x="0" y="0"/>
                  </a:moveTo>
                  <a:lnTo>
                    <a:pt x="8326628" y="0"/>
                  </a:lnTo>
                  <a:lnTo>
                    <a:pt x="8326628" y="8326628"/>
                  </a:lnTo>
                  <a:lnTo>
                    <a:pt x="0" y="8326628"/>
                  </a:lnTo>
                  <a:lnTo>
                    <a:pt x="0" y="0"/>
                  </a:lnTo>
                  <a:close/>
                </a:path>
              </a:pathLst>
            </a:custGeom>
            <a:blipFill>
              <a:blip r:embed="rId3"/>
              <a:stretch>
                <a:fillRect l="0" t="0" r="0" b="0"/>
              </a:stretch>
            </a:blipFill>
          </p:spPr>
        </p:sp>
      </p:grpSp>
      <p:sp>
        <p:nvSpPr>
          <p:cNvPr name="TextBox 9" id="9"/>
          <p:cNvSpPr txBox="true"/>
          <p:nvPr/>
        </p:nvSpPr>
        <p:spPr>
          <a:xfrm rot="0">
            <a:off x="7745314" y="2283321"/>
            <a:ext cx="4321969" cy="763588"/>
          </a:xfrm>
          <a:prstGeom prst="rect">
            <a:avLst/>
          </a:prstGeom>
        </p:spPr>
        <p:txBody>
          <a:bodyPr anchor="t" rtlCol="false" tIns="0" lIns="0" bIns="0" rIns="0">
            <a:spAutoFit/>
          </a:bodyPr>
          <a:lstStyle/>
          <a:p>
            <a:pPr algn="l">
              <a:lnSpc>
                <a:spcPts val="3062"/>
              </a:lnSpc>
            </a:pPr>
            <a:r>
              <a:rPr lang="en-US" sz="2437">
                <a:solidFill>
                  <a:srgbClr val="CBCCCE"/>
                </a:solidFill>
                <a:latin typeface="League Spartan"/>
                <a:ea typeface="League Spartan"/>
                <a:cs typeface="League Spartan"/>
                <a:sym typeface="League Spartan"/>
              </a:rPr>
              <a:t>Precision Mechanical Control</a:t>
            </a:r>
          </a:p>
        </p:txBody>
      </p:sp>
      <p:sp>
        <p:nvSpPr>
          <p:cNvPr name="TextBox 10" id="10"/>
          <p:cNvSpPr txBox="true"/>
          <p:nvPr/>
        </p:nvSpPr>
        <p:spPr>
          <a:xfrm rot="0">
            <a:off x="7745314" y="3094435"/>
            <a:ext cx="9673530" cy="788506"/>
          </a:xfrm>
          <a:prstGeom prst="rect">
            <a:avLst/>
          </a:prstGeom>
        </p:spPr>
        <p:txBody>
          <a:bodyPr anchor="t" rtlCol="false" tIns="0" lIns="0" bIns="0" rIns="0">
            <a:spAutoFit/>
          </a:bodyPr>
          <a:lstStyle/>
          <a:p>
            <a:pPr algn="l">
              <a:lnSpc>
                <a:spcPts val="3286"/>
              </a:lnSpc>
            </a:pPr>
            <a:r>
              <a:rPr lang="en-US" sz="2037">
                <a:solidFill>
                  <a:srgbClr val="CFD0D8"/>
                </a:solidFill>
                <a:latin typeface="TT Commons Pro"/>
                <a:ea typeface="TT Commons Pro"/>
                <a:cs typeface="TT Commons Pro"/>
                <a:sym typeface="TT Commons Pro"/>
              </a:rPr>
              <a:t>The SG90 is a compact servo motor that provides precise rotational movement to physically lock or unlock the door bolt mechanism.</a:t>
            </a:r>
          </a:p>
        </p:txBody>
      </p:sp>
      <p:sp>
        <p:nvSpPr>
          <p:cNvPr name="TextBox 11" id="11"/>
          <p:cNvSpPr txBox="true"/>
          <p:nvPr/>
        </p:nvSpPr>
        <p:spPr>
          <a:xfrm rot="0">
            <a:off x="7745314" y="3954959"/>
            <a:ext cx="457079" cy="365125"/>
          </a:xfrm>
          <a:prstGeom prst="rect">
            <a:avLst/>
          </a:prstGeom>
        </p:spPr>
        <p:txBody>
          <a:bodyPr anchor="t" rtlCol="false" tIns="0" lIns="0" bIns="0" rIns="0">
            <a:spAutoFit/>
          </a:bodyPr>
          <a:lstStyle/>
          <a:p>
            <a:pPr algn="l">
              <a:lnSpc>
                <a:spcPts val="3125"/>
              </a:lnSpc>
            </a:pPr>
            <a:r>
              <a:rPr lang="en-US" sz="1937">
                <a:solidFill>
                  <a:srgbClr val="CFD0D8"/>
                </a:solidFill>
                <a:latin typeface="TT Commons Pro"/>
                <a:ea typeface="TT Commons Pro"/>
                <a:cs typeface="TT Commons Pro"/>
                <a:sym typeface="TT Commons Pro"/>
              </a:rPr>
              <a:t>01</a:t>
            </a:r>
          </a:p>
        </p:txBody>
      </p:sp>
      <p:grpSp>
        <p:nvGrpSpPr>
          <p:cNvPr name="Group 12" id="12"/>
          <p:cNvGrpSpPr/>
          <p:nvPr/>
        </p:nvGrpSpPr>
        <p:grpSpPr>
          <a:xfrm rot="0">
            <a:off x="7745314" y="4404531"/>
            <a:ext cx="4711304" cy="49188"/>
            <a:chOff x="0" y="0"/>
            <a:chExt cx="6281738" cy="65584"/>
          </a:xfrm>
        </p:grpSpPr>
        <p:sp>
          <p:nvSpPr>
            <p:cNvPr name="Freeform 13" id="13" descr="preencoded.png"/>
            <p:cNvSpPr/>
            <p:nvPr/>
          </p:nvSpPr>
          <p:spPr>
            <a:xfrm flipH="false" flipV="false" rot="0">
              <a:off x="0" y="0"/>
              <a:ext cx="6281801" cy="65584"/>
            </a:xfrm>
            <a:custGeom>
              <a:avLst/>
              <a:gdLst/>
              <a:ahLst/>
              <a:cxnLst/>
              <a:rect r="r" b="b" t="t" l="l"/>
              <a:pathLst>
                <a:path h="65584" w="6281801">
                  <a:moveTo>
                    <a:pt x="0" y="0"/>
                  </a:moveTo>
                  <a:lnTo>
                    <a:pt x="6281801" y="0"/>
                  </a:lnTo>
                  <a:lnTo>
                    <a:pt x="6281801" y="65584"/>
                  </a:lnTo>
                  <a:lnTo>
                    <a:pt x="0" y="65584"/>
                  </a:lnTo>
                  <a:lnTo>
                    <a:pt x="0" y="0"/>
                  </a:lnTo>
                  <a:close/>
                </a:path>
              </a:pathLst>
            </a:custGeom>
            <a:blipFill>
              <a:blip r:embed="rId4"/>
              <a:stretch>
                <a:fillRect l="-36133" t="0" r="-36131" b="0"/>
              </a:stretch>
            </a:blipFill>
            <a:ln w="19050" cap="sq">
              <a:solidFill>
                <a:srgbClr val="F8F8F9"/>
              </a:solidFill>
              <a:prstDash val="solid"/>
              <a:miter/>
            </a:ln>
          </p:spPr>
        </p:sp>
      </p:grpSp>
      <p:sp>
        <p:nvSpPr>
          <p:cNvPr name="TextBox 14" id="14"/>
          <p:cNvSpPr txBox="true"/>
          <p:nvPr/>
        </p:nvSpPr>
        <p:spPr>
          <a:xfrm rot="0">
            <a:off x="7745314" y="4592687"/>
            <a:ext cx="3797291" cy="382588"/>
          </a:xfrm>
          <a:prstGeom prst="rect">
            <a:avLst/>
          </a:prstGeom>
        </p:spPr>
        <p:txBody>
          <a:bodyPr anchor="t" rtlCol="false" tIns="0" lIns="0" bIns="0" rIns="0">
            <a:spAutoFit/>
          </a:bodyPr>
          <a:lstStyle/>
          <a:p>
            <a:pPr algn="l">
              <a:lnSpc>
                <a:spcPts val="3062"/>
              </a:lnSpc>
            </a:pPr>
            <a:r>
              <a:rPr lang="en-US" sz="2437">
                <a:solidFill>
                  <a:srgbClr val="CFD0D8"/>
                </a:solidFill>
                <a:latin typeface="League Spartan"/>
                <a:ea typeface="League Spartan"/>
                <a:cs typeface="League Spartan"/>
                <a:sym typeface="League Spartan"/>
              </a:rPr>
              <a:t>PWM Signal Control</a:t>
            </a:r>
          </a:p>
        </p:txBody>
      </p:sp>
      <p:sp>
        <p:nvSpPr>
          <p:cNvPr name="TextBox 15" id="15"/>
          <p:cNvSpPr txBox="true"/>
          <p:nvPr/>
        </p:nvSpPr>
        <p:spPr>
          <a:xfrm rot="0">
            <a:off x="7745314" y="5169099"/>
            <a:ext cx="4711304" cy="1209572"/>
          </a:xfrm>
          <a:prstGeom prst="rect">
            <a:avLst/>
          </a:prstGeom>
        </p:spPr>
        <p:txBody>
          <a:bodyPr anchor="t" rtlCol="false" tIns="0" lIns="0" bIns="0" rIns="0">
            <a:spAutoFit/>
          </a:bodyPr>
          <a:lstStyle/>
          <a:p>
            <a:pPr algn="l">
              <a:lnSpc>
                <a:spcPts val="3225"/>
              </a:lnSpc>
            </a:pPr>
            <a:r>
              <a:rPr lang="en-US" sz="2000">
                <a:solidFill>
                  <a:srgbClr val="CFD0D8"/>
                </a:solidFill>
                <a:latin typeface="TT Commons Pro"/>
                <a:ea typeface="TT Commons Pro"/>
                <a:cs typeface="TT Commons Pro"/>
                <a:sym typeface="TT Commons Pro"/>
              </a:rPr>
              <a:t>Arduino sends Pulse Width Modulation signals to position the servo between 0° (locked) and 90° (unlocked).</a:t>
            </a:r>
          </a:p>
        </p:txBody>
      </p:sp>
      <p:sp>
        <p:nvSpPr>
          <p:cNvPr name="TextBox 16" id="16"/>
          <p:cNvSpPr txBox="true"/>
          <p:nvPr/>
        </p:nvSpPr>
        <p:spPr>
          <a:xfrm rot="0">
            <a:off x="12707541" y="3954959"/>
            <a:ext cx="498310" cy="365125"/>
          </a:xfrm>
          <a:prstGeom prst="rect">
            <a:avLst/>
          </a:prstGeom>
        </p:spPr>
        <p:txBody>
          <a:bodyPr anchor="t" rtlCol="false" tIns="0" lIns="0" bIns="0" rIns="0">
            <a:spAutoFit/>
          </a:bodyPr>
          <a:lstStyle/>
          <a:p>
            <a:pPr algn="l">
              <a:lnSpc>
                <a:spcPts val="3125"/>
              </a:lnSpc>
            </a:pPr>
            <a:r>
              <a:rPr lang="en-US" sz="1937">
                <a:solidFill>
                  <a:srgbClr val="CFD0D8"/>
                </a:solidFill>
                <a:latin typeface="TT Commons Pro"/>
                <a:ea typeface="TT Commons Pro"/>
                <a:cs typeface="TT Commons Pro"/>
                <a:sym typeface="TT Commons Pro"/>
              </a:rPr>
              <a:t>02</a:t>
            </a:r>
          </a:p>
        </p:txBody>
      </p:sp>
      <p:grpSp>
        <p:nvGrpSpPr>
          <p:cNvPr name="Group 17" id="17"/>
          <p:cNvGrpSpPr/>
          <p:nvPr/>
        </p:nvGrpSpPr>
        <p:grpSpPr>
          <a:xfrm rot="0">
            <a:off x="12707541" y="4400550"/>
            <a:ext cx="4711304" cy="28575"/>
            <a:chOff x="0" y="0"/>
            <a:chExt cx="6281738" cy="38100"/>
          </a:xfrm>
        </p:grpSpPr>
        <p:sp>
          <p:nvSpPr>
            <p:cNvPr name="Freeform 18" id="18"/>
            <p:cNvSpPr/>
            <p:nvPr/>
          </p:nvSpPr>
          <p:spPr>
            <a:xfrm flipH="false" flipV="false" rot="0">
              <a:off x="0" y="0"/>
              <a:ext cx="6281801" cy="38100"/>
            </a:xfrm>
            <a:custGeom>
              <a:avLst/>
              <a:gdLst/>
              <a:ahLst/>
              <a:cxnLst/>
              <a:rect r="r" b="b" t="t" l="l"/>
              <a:pathLst>
                <a:path h="38100" w="6281801">
                  <a:moveTo>
                    <a:pt x="0" y="0"/>
                  </a:moveTo>
                  <a:lnTo>
                    <a:pt x="6281801" y="0"/>
                  </a:lnTo>
                  <a:lnTo>
                    <a:pt x="6281801" y="38100"/>
                  </a:lnTo>
                  <a:lnTo>
                    <a:pt x="0" y="38100"/>
                  </a:lnTo>
                  <a:lnTo>
                    <a:pt x="0" y="0"/>
                  </a:lnTo>
                  <a:close/>
                </a:path>
              </a:pathLst>
            </a:custGeom>
            <a:solidFill>
              <a:srgbClr val="F8F8F9"/>
            </a:solidFill>
            <a:ln w="12700" cap="sq">
              <a:solidFill>
                <a:srgbClr val="000000"/>
              </a:solidFill>
              <a:prstDash val="solid"/>
              <a:miter/>
            </a:ln>
          </p:spPr>
        </p:sp>
      </p:grpSp>
      <p:sp>
        <p:nvSpPr>
          <p:cNvPr name="TextBox 19" id="19"/>
          <p:cNvSpPr txBox="true"/>
          <p:nvPr/>
        </p:nvSpPr>
        <p:spPr>
          <a:xfrm rot="0">
            <a:off x="12707541" y="4592687"/>
            <a:ext cx="4102874" cy="382588"/>
          </a:xfrm>
          <a:prstGeom prst="rect">
            <a:avLst/>
          </a:prstGeom>
        </p:spPr>
        <p:txBody>
          <a:bodyPr anchor="t" rtlCol="false" tIns="0" lIns="0" bIns="0" rIns="0">
            <a:spAutoFit/>
          </a:bodyPr>
          <a:lstStyle/>
          <a:p>
            <a:pPr algn="l">
              <a:lnSpc>
                <a:spcPts val="3062"/>
              </a:lnSpc>
            </a:pPr>
            <a:r>
              <a:rPr lang="en-US" sz="2437">
                <a:solidFill>
                  <a:srgbClr val="CFD0D8"/>
                </a:solidFill>
                <a:latin typeface="League Spartan"/>
                <a:ea typeface="League Spartan"/>
                <a:cs typeface="League Spartan"/>
                <a:sym typeface="League Spartan"/>
              </a:rPr>
              <a:t>Low Power Operation</a:t>
            </a:r>
          </a:p>
        </p:txBody>
      </p:sp>
      <p:sp>
        <p:nvSpPr>
          <p:cNvPr name="TextBox 20" id="20"/>
          <p:cNvSpPr txBox="true"/>
          <p:nvPr/>
        </p:nvSpPr>
        <p:spPr>
          <a:xfrm rot="0">
            <a:off x="12707541" y="5169099"/>
            <a:ext cx="4711304" cy="1209572"/>
          </a:xfrm>
          <a:prstGeom prst="rect">
            <a:avLst/>
          </a:prstGeom>
        </p:spPr>
        <p:txBody>
          <a:bodyPr anchor="t" rtlCol="false" tIns="0" lIns="0" bIns="0" rIns="0">
            <a:spAutoFit/>
          </a:bodyPr>
          <a:lstStyle/>
          <a:p>
            <a:pPr algn="l">
              <a:lnSpc>
                <a:spcPts val="3225"/>
              </a:lnSpc>
            </a:pPr>
            <a:r>
              <a:rPr lang="en-US" sz="2000">
                <a:solidFill>
                  <a:srgbClr val="CFD0D8"/>
                </a:solidFill>
                <a:latin typeface="TT Commons Pro"/>
                <a:ea typeface="TT Commons Pro"/>
                <a:cs typeface="TT Commons Pro"/>
                <a:sym typeface="TT Commons Pro"/>
              </a:rPr>
              <a:t>Draws minimal current during operation, typically 10-15mA at idle and up to 200mA under load.</a:t>
            </a:r>
          </a:p>
        </p:txBody>
      </p:sp>
      <p:sp>
        <p:nvSpPr>
          <p:cNvPr name="TextBox 21" id="21"/>
          <p:cNvSpPr txBox="true"/>
          <p:nvPr/>
        </p:nvSpPr>
        <p:spPr>
          <a:xfrm rot="0">
            <a:off x="7745314" y="6813203"/>
            <a:ext cx="457079" cy="390422"/>
          </a:xfrm>
          <a:prstGeom prst="rect">
            <a:avLst/>
          </a:prstGeom>
        </p:spPr>
        <p:txBody>
          <a:bodyPr anchor="t" rtlCol="false" tIns="0" lIns="0" bIns="0" rIns="0">
            <a:spAutoFit/>
          </a:bodyPr>
          <a:lstStyle/>
          <a:p>
            <a:pPr algn="l">
              <a:lnSpc>
                <a:spcPts val="3225"/>
              </a:lnSpc>
            </a:pPr>
            <a:r>
              <a:rPr lang="en-US" sz="2000">
                <a:solidFill>
                  <a:srgbClr val="CFD0D8"/>
                </a:solidFill>
                <a:latin typeface="TT Commons Pro"/>
                <a:ea typeface="TT Commons Pro"/>
                <a:cs typeface="TT Commons Pro"/>
                <a:sym typeface="TT Commons Pro"/>
              </a:rPr>
              <a:t>03</a:t>
            </a:r>
          </a:p>
        </p:txBody>
      </p:sp>
      <p:grpSp>
        <p:nvGrpSpPr>
          <p:cNvPr name="Group 22" id="22"/>
          <p:cNvGrpSpPr/>
          <p:nvPr/>
        </p:nvGrpSpPr>
        <p:grpSpPr>
          <a:xfrm rot="0">
            <a:off x="7745314" y="7271742"/>
            <a:ext cx="9673530" cy="28575"/>
            <a:chOff x="0" y="0"/>
            <a:chExt cx="12898040" cy="38100"/>
          </a:xfrm>
        </p:grpSpPr>
        <p:sp>
          <p:nvSpPr>
            <p:cNvPr name="Freeform 23" id="23"/>
            <p:cNvSpPr/>
            <p:nvPr/>
          </p:nvSpPr>
          <p:spPr>
            <a:xfrm flipH="false" flipV="false" rot="0">
              <a:off x="0" y="0"/>
              <a:ext cx="12897993" cy="38100"/>
            </a:xfrm>
            <a:custGeom>
              <a:avLst/>
              <a:gdLst/>
              <a:ahLst/>
              <a:cxnLst/>
              <a:rect r="r" b="b" t="t" l="l"/>
              <a:pathLst>
                <a:path h="38100" w="12897993">
                  <a:moveTo>
                    <a:pt x="0" y="0"/>
                  </a:moveTo>
                  <a:lnTo>
                    <a:pt x="12897993" y="0"/>
                  </a:lnTo>
                  <a:lnTo>
                    <a:pt x="12897993" y="38100"/>
                  </a:lnTo>
                  <a:lnTo>
                    <a:pt x="0" y="38100"/>
                  </a:lnTo>
                  <a:lnTo>
                    <a:pt x="0" y="0"/>
                  </a:lnTo>
                  <a:close/>
                </a:path>
              </a:pathLst>
            </a:custGeom>
            <a:solidFill>
              <a:srgbClr val="F8F8F9"/>
            </a:solidFill>
            <a:ln w="12700" cap="sq">
              <a:solidFill>
                <a:srgbClr val="000000"/>
              </a:solidFill>
              <a:prstDash val="solid"/>
              <a:miter/>
            </a:ln>
          </p:spPr>
        </p:sp>
      </p:grpSp>
      <p:sp>
        <p:nvSpPr>
          <p:cNvPr name="TextBox 24" id="24"/>
          <p:cNvSpPr txBox="true"/>
          <p:nvPr/>
        </p:nvSpPr>
        <p:spPr>
          <a:xfrm rot="0">
            <a:off x="7745314" y="7460456"/>
            <a:ext cx="3137595" cy="382588"/>
          </a:xfrm>
          <a:prstGeom prst="rect">
            <a:avLst/>
          </a:prstGeom>
        </p:spPr>
        <p:txBody>
          <a:bodyPr anchor="t" rtlCol="false" tIns="0" lIns="0" bIns="0" rIns="0">
            <a:spAutoFit/>
          </a:bodyPr>
          <a:lstStyle/>
          <a:p>
            <a:pPr algn="l">
              <a:lnSpc>
                <a:spcPts val="3062"/>
              </a:lnSpc>
            </a:pPr>
            <a:r>
              <a:rPr lang="en-US" sz="2437">
                <a:solidFill>
                  <a:srgbClr val="CFD0D8"/>
                </a:solidFill>
                <a:latin typeface="League Spartan"/>
                <a:ea typeface="League Spartan"/>
                <a:cs typeface="League Spartan"/>
                <a:sym typeface="League Spartan"/>
              </a:rPr>
              <a:t>Tactile Feedback</a:t>
            </a:r>
          </a:p>
        </p:txBody>
      </p:sp>
      <p:sp>
        <p:nvSpPr>
          <p:cNvPr name="TextBox 25" id="25"/>
          <p:cNvSpPr txBox="true"/>
          <p:nvPr/>
        </p:nvSpPr>
        <p:spPr>
          <a:xfrm rot="0">
            <a:off x="7745314" y="8043069"/>
            <a:ext cx="9673530" cy="755650"/>
          </a:xfrm>
          <a:prstGeom prst="rect">
            <a:avLst/>
          </a:prstGeom>
        </p:spPr>
        <p:txBody>
          <a:bodyPr anchor="t" rtlCol="false" tIns="0" lIns="0" bIns="0" rIns="0">
            <a:spAutoFit/>
          </a:bodyPr>
          <a:lstStyle/>
          <a:p>
            <a:pPr algn="l">
              <a:lnSpc>
                <a:spcPts val="3125"/>
              </a:lnSpc>
            </a:pPr>
            <a:r>
              <a:rPr lang="en-US" sz="1937">
                <a:solidFill>
                  <a:srgbClr val="CFD0D8"/>
                </a:solidFill>
                <a:latin typeface="TT Commons Pro"/>
                <a:ea typeface="TT Commons Pro"/>
                <a:cs typeface="TT Commons Pro"/>
                <a:sym typeface="TT Commons Pro"/>
              </a:rPr>
              <a:t>Provides audible and physical confirmation when the door state changes, enhancing user confidence.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p:nvPr/>
        </p:nvGrpSpPr>
        <p:grpSpPr>
          <a:xfrm rot="0">
            <a:off x="11430000" y="0"/>
            <a:ext cx="6858000" cy="10288935"/>
            <a:chOff x="0" y="0"/>
            <a:chExt cx="9144000" cy="13718580"/>
          </a:xfrm>
        </p:grpSpPr>
        <p:sp>
          <p:nvSpPr>
            <p:cNvPr name="Freeform 9" id="9" descr="preencoded.png"/>
            <p:cNvSpPr/>
            <p:nvPr/>
          </p:nvSpPr>
          <p:spPr>
            <a:xfrm flipH="false" flipV="false" rot="0">
              <a:off x="0" y="0"/>
              <a:ext cx="9144000" cy="13718539"/>
            </a:xfrm>
            <a:custGeom>
              <a:avLst/>
              <a:gdLst/>
              <a:ahLst/>
              <a:cxnLst/>
              <a:rect r="r" b="b" t="t" l="l"/>
              <a:pathLst>
                <a:path h="13718539" w="9144000">
                  <a:moveTo>
                    <a:pt x="0" y="0"/>
                  </a:moveTo>
                  <a:lnTo>
                    <a:pt x="9144000" y="0"/>
                  </a:lnTo>
                  <a:lnTo>
                    <a:pt x="9144000" y="13718539"/>
                  </a:lnTo>
                  <a:lnTo>
                    <a:pt x="0" y="13718539"/>
                  </a:lnTo>
                  <a:lnTo>
                    <a:pt x="0" y="0"/>
                  </a:lnTo>
                  <a:close/>
                </a:path>
              </a:pathLst>
            </a:custGeom>
            <a:blipFill>
              <a:blip r:embed="rId5"/>
              <a:stretch>
                <a:fillRect l="-9" t="0" r="-9" b="0"/>
              </a:stretch>
            </a:blipFill>
          </p:spPr>
        </p:sp>
      </p:grpSp>
      <p:sp>
        <p:nvSpPr>
          <p:cNvPr name="TextBox 10" id="10"/>
          <p:cNvSpPr txBox="true"/>
          <p:nvPr/>
        </p:nvSpPr>
        <p:spPr>
          <a:xfrm rot="0">
            <a:off x="669429" y="648040"/>
            <a:ext cx="9425880" cy="1528911"/>
          </a:xfrm>
          <a:prstGeom prst="rect">
            <a:avLst/>
          </a:prstGeom>
        </p:spPr>
        <p:txBody>
          <a:bodyPr anchor="t" rtlCol="false" tIns="0" lIns="0" bIns="0" rIns="0">
            <a:spAutoFit/>
          </a:bodyPr>
          <a:lstStyle/>
          <a:p>
            <a:pPr algn="l">
              <a:lnSpc>
                <a:spcPts val="6141"/>
              </a:lnSpc>
            </a:pPr>
            <a:r>
              <a:rPr lang="en-US" sz="4899">
                <a:solidFill>
                  <a:srgbClr val="CBCCCE"/>
                </a:solidFill>
                <a:latin typeface="League Spartan"/>
                <a:ea typeface="League Spartan"/>
                <a:cs typeface="League Spartan"/>
                <a:sym typeface="League Spartan"/>
              </a:rPr>
              <a:t>16x2 LCD Display with I2C Module</a:t>
            </a:r>
          </a:p>
        </p:txBody>
      </p:sp>
      <p:sp>
        <p:nvSpPr>
          <p:cNvPr name="Freeform 11" id="11" descr="preencoded.png"/>
          <p:cNvSpPr/>
          <p:nvPr/>
        </p:nvSpPr>
        <p:spPr>
          <a:xfrm flipH="false" flipV="false" rot="-5400000">
            <a:off x="870829" y="2390335"/>
            <a:ext cx="662690" cy="1055073"/>
          </a:xfrm>
          <a:custGeom>
            <a:avLst/>
            <a:gdLst/>
            <a:ahLst/>
            <a:cxnLst/>
            <a:rect r="r" b="b" t="t" l="l"/>
            <a:pathLst>
              <a:path h="1055073" w="662690">
                <a:moveTo>
                  <a:pt x="0" y="0"/>
                </a:moveTo>
                <a:lnTo>
                  <a:pt x="662690" y="0"/>
                </a:lnTo>
                <a:lnTo>
                  <a:pt x="662690" y="1055072"/>
                </a:lnTo>
                <a:lnTo>
                  <a:pt x="0" y="1055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74637" y="3373041"/>
            <a:ext cx="3930673" cy="369888"/>
          </a:xfrm>
          <a:prstGeom prst="rect">
            <a:avLst/>
          </a:prstGeom>
        </p:spPr>
        <p:txBody>
          <a:bodyPr anchor="t" rtlCol="false" tIns="0" lIns="0" bIns="0" rIns="0">
            <a:spAutoFit/>
          </a:bodyPr>
          <a:lstStyle/>
          <a:p>
            <a:pPr algn="l">
              <a:lnSpc>
                <a:spcPts val="2937"/>
              </a:lnSpc>
            </a:pPr>
            <a:r>
              <a:rPr lang="en-US" sz="2312">
                <a:solidFill>
                  <a:srgbClr val="CFD0D8"/>
                </a:solidFill>
                <a:latin typeface="League Spartan"/>
                <a:ea typeface="League Spartan"/>
                <a:cs typeface="League Spartan"/>
                <a:sym typeface="League Spartan"/>
              </a:rPr>
              <a:t>Real-Time User Feedback</a:t>
            </a:r>
          </a:p>
        </p:txBody>
      </p:sp>
      <p:sp>
        <p:nvSpPr>
          <p:cNvPr name="TextBox 13" id="13"/>
          <p:cNvSpPr txBox="true"/>
          <p:nvPr/>
        </p:nvSpPr>
        <p:spPr>
          <a:xfrm rot="0">
            <a:off x="674637" y="3833069"/>
            <a:ext cx="9753302" cy="741680"/>
          </a:xfrm>
          <a:prstGeom prst="rect">
            <a:avLst/>
          </a:prstGeom>
        </p:spPr>
        <p:txBody>
          <a:bodyPr anchor="t" rtlCol="false" tIns="0" lIns="0" bIns="0" rIns="0">
            <a:spAutoFit/>
          </a:bodyPr>
          <a:lstStyle/>
          <a:p>
            <a:pPr algn="l">
              <a:lnSpc>
                <a:spcPts val="3039"/>
              </a:lnSpc>
            </a:pPr>
            <a:r>
              <a:rPr lang="en-US" sz="1899">
                <a:solidFill>
                  <a:srgbClr val="CFD0D8"/>
                </a:solidFill>
                <a:latin typeface="TT Commons Pro"/>
                <a:ea typeface="TT Commons Pro"/>
                <a:cs typeface="TT Commons Pro"/>
                <a:sym typeface="TT Commons Pro"/>
              </a:rPr>
              <a:t>Displays clear prompts like "Enter Password", "Access Granted", or "Access Denied" to guide users through the authentication process.</a:t>
            </a:r>
          </a:p>
        </p:txBody>
      </p:sp>
      <p:sp>
        <p:nvSpPr>
          <p:cNvPr name="Freeform 14" id="14" descr="preencoded.png"/>
          <p:cNvSpPr/>
          <p:nvPr/>
        </p:nvSpPr>
        <p:spPr>
          <a:xfrm flipH="false" flipV="false" rot="0">
            <a:off x="669429" y="4985594"/>
            <a:ext cx="718542" cy="718542"/>
          </a:xfrm>
          <a:custGeom>
            <a:avLst/>
            <a:gdLst/>
            <a:ahLst/>
            <a:cxnLst/>
            <a:rect r="r" b="b" t="t" l="l"/>
            <a:pathLst>
              <a:path h="718542" w="718542">
                <a:moveTo>
                  <a:pt x="0" y="0"/>
                </a:moveTo>
                <a:lnTo>
                  <a:pt x="718542" y="0"/>
                </a:lnTo>
                <a:lnTo>
                  <a:pt x="718542" y="718542"/>
                </a:lnTo>
                <a:lnTo>
                  <a:pt x="0" y="718542"/>
                </a:lnTo>
                <a:lnTo>
                  <a:pt x="0" y="0"/>
                </a:lnTo>
                <a:close/>
              </a:path>
            </a:pathLst>
          </a:custGeom>
          <a:blipFill>
            <a:blip r:embed="rId8">
              <a:extLst>
                <a:ext uri="{96DAC541-7B7A-43D3-8B79-37D633B846F1}">
                  <asvg:svgBlip xmlns:asvg="http://schemas.microsoft.com/office/drawing/2016/SVG/main" r:embed="rId9"/>
                </a:ext>
              </a:extLst>
            </a:blip>
            <a:stretch>
              <a:fillRect l="-28289" t="0" r="-28289" b="0"/>
            </a:stretch>
          </a:blipFill>
        </p:spPr>
      </p:sp>
      <p:sp>
        <p:nvSpPr>
          <p:cNvPr name="TextBox 15" id="15"/>
          <p:cNvSpPr txBox="true"/>
          <p:nvPr/>
        </p:nvSpPr>
        <p:spPr>
          <a:xfrm rot="0">
            <a:off x="674637" y="5885111"/>
            <a:ext cx="2994124" cy="369888"/>
          </a:xfrm>
          <a:prstGeom prst="rect">
            <a:avLst/>
          </a:prstGeom>
        </p:spPr>
        <p:txBody>
          <a:bodyPr anchor="t" rtlCol="false" tIns="0" lIns="0" bIns="0" rIns="0">
            <a:spAutoFit/>
          </a:bodyPr>
          <a:lstStyle/>
          <a:p>
            <a:pPr algn="l">
              <a:lnSpc>
                <a:spcPts val="2937"/>
              </a:lnSpc>
            </a:pPr>
            <a:r>
              <a:rPr lang="en-US" sz="2312">
                <a:solidFill>
                  <a:srgbClr val="CFD0D8"/>
                </a:solidFill>
                <a:latin typeface="League Spartan"/>
                <a:ea typeface="League Spartan"/>
                <a:cs typeface="League Spartan"/>
                <a:sym typeface="League Spartan"/>
              </a:rPr>
              <a:t>Simplified Wiring</a:t>
            </a:r>
          </a:p>
        </p:txBody>
      </p:sp>
      <p:sp>
        <p:nvSpPr>
          <p:cNvPr name="TextBox 16" id="16"/>
          <p:cNvSpPr txBox="true"/>
          <p:nvPr/>
        </p:nvSpPr>
        <p:spPr>
          <a:xfrm rot="0">
            <a:off x="674637" y="6379319"/>
            <a:ext cx="9753302" cy="741680"/>
          </a:xfrm>
          <a:prstGeom prst="rect">
            <a:avLst/>
          </a:prstGeom>
        </p:spPr>
        <p:txBody>
          <a:bodyPr anchor="t" rtlCol="false" tIns="0" lIns="0" bIns="0" rIns="0">
            <a:spAutoFit/>
          </a:bodyPr>
          <a:lstStyle/>
          <a:p>
            <a:pPr algn="l">
              <a:lnSpc>
                <a:spcPts val="3039"/>
              </a:lnSpc>
            </a:pPr>
            <a:r>
              <a:rPr lang="en-US" sz="1899">
                <a:solidFill>
                  <a:srgbClr val="CFD0D8"/>
                </a:solidFill>
                <a:latin typeface="TT Commons Pro"/>
                <a:ea typeface="TT Commons Pro"/>
                <a:cs typeface="TT Commons Pro"/>
                <a:sym typeface="TT Commons Pro"/>
              </a:rPr>
              <a:t>The I2C module reduces complexity by using only two data lines (SDA and SCL) instead of 16 pins, making assembly much cleaner.</a:t>
            </a:r>
          </a:p>
        </p:txBody>
      </p:sp>
      <p:sp>
        <p:nvSpPr>
          <p:cNvPr name="Freeform 17" id="17" descr="preencoded.png"/>
          <p:cNvSpPr/>
          <p:nvPr/>
        </p:nvSpPr>
        <p:spPr>
          <a:xfrm flipH="false" flipV="false" rot="0">
            <a:off x="674637" y="7456140"/>
            <a:ext cx="718542" cy="718543"/>
          </a:xfrm>
          <a:custGeom>
            <a:avLst/>
            <a:gdLst/>
            <a:ahLst/>
            <a:cxnLst/>
            <a:rect r="r" b="b" t="t" l="l"/>
            <a:pathLst>
              <a:path h="718543" w="718542">
                <a:moveTo>
                  <a:pt x="0" y="0"/>
                </a:moveTo>
                <a:lnTo>
                  <a:pt x="718543" y="0"/>
                </a:lnTo>
                <a:lnTo>
                  <a:pt x="718543" y="718542"/>
                </a:lnTo>
                <a:lnTo>
                  <a:pt x="0" y="718542"/>
                </a:lnTo>
                <a:lnTo>
                  <a:pt x="0" y="0"/>
                </a:lnTo>
                <a:close/>
              </a:path>
            </a:pathLst>
          </a:custGeom>
          <a:blipFill>
            <a:blip r:embed="rId10">
              <a:extLst>
                <a:ext uri="{96DAC541-7B7A-43D3-8B79-37D633B846F1}">
                  <asvg:svgBlip xmlns:asvg="http://schemas.microsoft.com/office/drawing/2016/SVG/main" r:embed="rId11"/>
                </a:ext>
              </a:extLst>
            </a:blip>
            <a:stretch>
              <a:fillRect l="0" t="-59210" r="0" b="-59210"/>
            </a:stretch>
          </a:blipFill>
        </p:spPr>
      </p:sp>
      <p:sp>
        <p:nvSpPr>
          <p:cNvPr name="TextBox 18" id="18"/>
          <p:cNvSpPr txBox="true"/>
          <p:nvPr/>
        </p:nvSpPr>
        <p:spPr>
          <a:xfrm rot="0">
            <a:off x="674637" y="8355657"/>
            <a:ext cx="2994124" cy="369888"/>
          </a:xfrm>
          <a:prstGeom prst="rect">
            <a:avLst/>
          </a:prstGeom>
        </p:spPr>
        <p:txBody>
          <a:bodyPr anchor="t" rtlCol="false" tIns="0" lIns="0" bIns="0" rIns="0">
            <a:spAutoFit/>
          </a:bodyPr>
          <a:lstStyle/>
          <a:p>
            <a:pPr algn="l">
              <a:lnSpc>
                <a:spcPts val="2937"/>
              </a:lnSpc>
            </a:pPr>
            <a:r>
              <a:rPr lang="en-US" sz="2312">
                <a:solidFill>
                  <a:srgbClr val="CFD0D8"/>
                </a:solidFill>
                <a:latin typeface="League Spartan"/>
                <a:ea typeface="League Spartan"/>
                <a:cs typeface="League Spartan"/>
                <a:sym typeface="League Spartan"/>
              </a:rPr>
              <a:t>Development Aid</a:t>
            </a:r>
          </a:p>
        </p:txBody>
      </p:sp>
      <p:sp>
        <p:nvSpPr>
          <p:cNvPr name="TextBox 19" id="19"/>
          <p:cNvSpPr txBox="true"/>
          <p:nvPr/>
        </p:nvSpPr>
        <p:spPr>
          <a:xfrm rot="0">
            <a:off x="674637" y="8849370"/>
            <a:ext cx="9753302" cy="741680"/>
          </a:xfrm>
          <a:prstGeom prst="rect">
            <a:avLst/>
          </a:prstGeom>
        </p:spPr>
        <p:txBody>
          <a:bodyPr anchor="t" rtlCol="false" tIns="0" lIns="0" bIns="0" rIns="0">
            <a:spAutoFit/>
          </a:bodyPr>
          <a:lstStyle/>
          <a:p>
            <a:pPr algn="l">
              <a:lnSpc>
                <a:spcPts val="3039"/>
              </a:lnSpc>
            </a:pPr>
            <a:r>
              <a:rPr lang="en-US" sz="1899">
                <a:solidFill>
                  <a:srgbClr val="CFD0D8"/>
                </a:solidFill>
                <a:latin typeface="TT Commons Pro"/>
                <a:ea typeface="TT Commons Pro"/>
                <a:cs typeface="TT Commons Pro"/>
                <a:sym typeface="TT Commons Pro"/>
              </a:rPr>
              <a:t>Invaluable for debugging and monitoring system behavior during development and troubleshooting phases.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992237" y="1296293"/>
            <a:ext cx="16303526" cy="761208"/>
          </a:xfrm>
          <a:prstGeom prst="rect">
            <a:avLst/>
          </a:prstGeom>
        </p:spPr>
        <p:txBody>
          <a:bodyPr anchor="t" rtlCol="false" tIns="0" lIns="0" bIns="0" rIns="0">
            <a:spAutoFit/>
          </a:bodyPr>
          <a:lstStyle/>
          <a:p>
            <a:pPr algn="l">
              <a:lnSpc>
                <a:spcPts val="6111"/>
              </a:lnSpc>
            </a:pPr>
            <a:r>
              <a:rPr lang="en-US" sz="4899">
                <a:solidFill>
                  <a:srgbClr val="CBCCCE"/>
                </a:solidFill>
                <a:latin typeface="League Spartan"/>
                <a:ea typeface="League Spartan"/>
                <a:cs typeface="League Spartan"/>
                <a:sym typeface="League Spartan"/>
              </a:rPr>
              <a:t>Active Buzzer &amp; LEDs: Alerts and Status Indicators</a:t>
            </a:r>
          </a:p>
        </p:txBody>
      </p:sp>
      <p:grpSp>
        <p:nvGrpSpPr>
          <p:cNvPr name="Group 7" id="7"/>
          <p:cNvGrpSpPr/>
          <p:nvPr/>
        </p:nvGrpSpPr>
        <p:grpSpPr>
          <a:xfrm rot="0">
            <a:off x="992238" y="3351759"/>
            <a:ext cx="5254973" cy="4100512"/>
            <a:chOff x="0" y="0"/>
            <a:chExt cx="7006630" cy="5467350"/>
          </a:xfrm>
        </p:grpSpPr>
        <p:sp>
          <p:nvSpPr>
            <p:cNvPr name="Freeform 8" id="8"/>
            <p:cNvSpPr/>
            <p:nvPr/>
          </p:nvSpPr>
          <p:spPr>
            <a:xfrm flipH="false" flipV="false" rot="0">
              <a:off x="6350" y="6350"/>
              <a:ext cx="6993890" cy="5454650"/>
            </a:xfrm>
            <a:custGeom>
              <a:avLst/>
              <a:gdLst/>
              <a:ahLst/>
              <a:cxnLst/>
              <a:rect r="r" b="b" t="t" l="l"/>
              <a:pathLst>
                <a:path h="5454650" w="6993890">
                  <a:moveTo>
                    <a:pt x="0" y="158750"/>
                  </a:moveTo>
                  <a:cubicBezTo>
                    <a:pt x="0" y="71120"/>
                    <a:pt x="71120" y="0"/>
                    <a:pt x="158877" y="0"/>
                  </a:cubicBezTo>
                  <a:lnTo>
                    <a:pt x="6835013" y="0"/>
                  </a:lnTo>
                  <a:cubicBezTo>
                    <a:pt x="6922770" y="0"/>
                    <a:pt x="6993890" y="71120"/>
                    <a:pt x="6993890" y="158750"/>
                  </a:cubicBezTo>
                  <a:lnTo>
                    <a:pt x="6993890" y="5295900"/>
                  </a:lnTo>
                  <a:cubicBezTo>
                    <a:pt x="6993890" y="5383657"/>
                    <a:pt x="6922770" y="5454650"/>
                    <a:pt x="6835013" y="5454650"/>
                  </a:cubicBezTo>
                  <a:lnTo>
                    <a:pt x="158877" y="5454650"/>
                  </a:lnTo>
                  <a:cubicBezTo>
                    <a:pt x="71120" y="5454650"/>
                    <a:pt x="0" y="5383530"/>
                    <a:pt x="0" y="5295900"/>
                  </a:cubicBezTo>
                  <a:close/>
                </a:path>
              </a:pathLst>
            </a:custGeom>
            <a:solidFill>
              <a:srgbClr val="DC2626"/>
            </a:solidFill>
          </p:spPr>
        </p:sp>
        <p:sp>
          <p:nvSpPr>
            <p:cNvPr name="Freeform 9" id="9"/>
            <p:cNvSpPr/>
            <p:nvPr/>
          </p:nvSpPr>
          <p:spPr>
            <a:xfrm flipH="false" flipV="false" rot="0">
              <a:off x="0" y="0"/>
              <a:ext cx="7006590" cy="5467350"/>
            </a:xfrm>
            <a:custGeom>
              <a:avLst/>
              <a:gdLst/>
              <a:ahLst/>
              <a:cxnLst/>
              <a:rect r="r" b="b" t="t" l="l"/>
              <a:pathLst>
                <a:path h="5467350" w="7006590">
                  <a:moveTo>
                    <a:pt x="0" y="165100"/>
                  </a:moveTo>
                  <a:cubicBezTo>
                    <a:pt x="0" y="73914"/>
                    <a:pt x="73914" y="0"/>
                    <a:pt x="165227" y="0"/>
                  </a:cubicBezTo>
                  <a:lnTo>
                    <a:pt x="6841363" y="0"/>
                  </a:lnTo>
                  <a:lnTo>
                    <a:pt x="6841363" y="6350"/>
                  </a:lnTo>
                  <a:lnTo>
                    <a:pt x="6841363" y="0"/>
                  </a:lnTo>
                  <a:cubicBezTo>
                    <a:pt x="6932549" y="0"/>
                    <a:pt x="7006590" y="73914"/>
                    <a:pt x="7006590" y="165100"/>
                  </a:cubicBezTo>
                  <a:lnTo>
                    <a:pt x="7000240" y="165100"/>
                  </a:lnTo>
                  <a:lnTo>
                    <a:pt x="7006590" y="165100"/>
                  </a:lnTo>
                  <a:lnTo>
                    <a:pt x="7006590" y="5302250"/>
                  </a:lnTo>
                  <a:lnTo>
                    <a:pt x="7000240" y="5302250"/>
                  </a:lnTo>
                  <a:lnTo>
                    <a:pt x="7006590" y="5302250"/>
                  </a:lnTo>
                  <a:cubicBezTo>
                    <a:pt x="7006590" y="5393436"/>
                    <a:pt x="6932676" y="5467350"/>
                    <a:pt x="6841363" y="5467350"/>
                  </a:cubicBezTo>
                  <a:lnTo>
                    <a:pt x="6841363" y="5461000"/>
                  </a:lnTo>
                  <a:lnTo>
                    <a:pt x="6841363" y="5467350"/>
                  </a:lnTo>
                  <a:lnTo>
                    <a:pt x="165227" y="5467350"/>
                  </a:lnTo>
                  <a:lnTo>
                    <a:pt x="165227" y="5461000"/>
                  </a:lnTo>
                  <a:lnTo>
                    <a:pt x="165227" y="5467350"/>
                  </a:lnTo>
                  <a:cubicBezTo>
                    <a:pt x="73914" y="5467350"/>
                    <a:pt x="0" y="5393436"/>
                    <a:pt x="0" y="5302250"/>
                  </a:cubicBezTo>
                  <a:lnTo>
                    <a:pt x="0" y="165100"/>
                  </a:lnTo>
                  <a:lnTo>
                    <a:pt x="6350" y="165100"/>
                  </a:lnTo>
                  <a:lnTo>
                    <a:pt x="0" y="165100"/>
                  </a:lnTo>
                  <a:moveTo>
                    <a:pt x="12700" y="165100"/>
                  </a:moveTo>
                  <a:lnTo>
                    <a:pt x="12700" y="5302250"/>
                  </a:lnTo>
                  <a:lnTo>
                    <a:pt x="6350" y="5302250"/>
                  </a:lnTo>
                  <a:lnTo>
                    <a:pt x="12700" y="5302250"/>
                  </a:lnTo>
                  <a:cubicBezTo>
                    <a:pt x="12700" y="5386451"/>
                    <a:pt x="81026" y="5454650"/>
                    <a:pt x="165227" y="5454650"/>
                  </a:cubicBezTo>
                  <a:lnTo>
                    <a:pt x="6841363" y="5454650"/>
                  </a:lnTo>
                  <a:cubicBezTo>
                    <a:pt x="6925564" y="5454650"/>
                    <a:pt x="6993890" y="5386451"/>
                    <a:pt x="6993890" y="5302250"/>
                  </a:cubicBezTo>
                  <a:lnTo>
                    <a:pt x="6993890" y="165100"/>
                  </a:lnTo>
                  <a:cubicBezTo>
                    <a:pt x="6993890" y="80899"/>
                    <a:pt x="6925564" y="12700"/>
                    <a:pt x="6841363" y="12700"/>
                  </a:cubicBezTo>
                  <a:lnTo>
                    <a:pt x="165227" y="12700"/>
                  </a:lnTo>
                  <a:lnTo>
                    <a:pt x="165227" y="6350"/>
                  </a:lnTo>
                  <a:lnTo>
                    <a:pt x="165227" y="12700"/>
                  </a:lnTo>
                  <a:cubicBezTo>
                    <a:pt x="81026" y="12700"/>
                    <a:pt x="12700" y="80899"/>
                    <a:pt x="12700" y="165100"/>
                  </a:cubicBezTo>
                  <a:close/>
                </a:path>
              </a:pathLst>
            </a:custGeom>
            <a:solidFill>
              <a:srgbClr val="F53F3F"/>
            </a:solidFill>
          </p:spPr>
        </p:sp>
      </p:grpSp>
      <p:sp>
        <p:nvSpPr>
          <p:cNvPr name="TextBox 10" id="10"/>
          <p:cNvSpPr txBox="true"/>
          <p:nvPr/>
        </p:nvSpPr>
        <p:spPr>
          <a:xfrm rot="0">
            <a:off x="1285280" y="3706862"/>
            <a:ext cx="3544044" cy="430212"/>
          </a:xfrm>
          <a:prstGeom prst="rect">
            <a:avLst/>
          </a:prstGeom>
        </p:spPr>
        <p:txBody>
          <a:bodyPr anchor="t" rtlCol="false" tIns="0" lIns="0" bIns="0" rIns="0">
            <a:spAutoFit/>
          </a:bodyPr>
          <a:lstStyle/>
          <a:p>
            <a:pPr algn="l">
              <a:lnSpc>
                <a:spcPts val="3437"/>
              </a:lnSpc>
            </a:pPr>
            <a:r>
              <a:rPr lang="en-US" sz="2750">
                <a:solidFill>
                  <a:srgbClr val="000000"/>
                </a:solidFill>
                <a:latin typeface="League Spartan"/>
                <a:ea typeface="League Spartan"/>
                <a:cs typeface="League Spartan"/>
                <a:sym typeface="League Spartan"/>
              </a:rPr>
              <a:t>🔴</a:t>
            </a:r>
            <a:r>
              <a:rPr lang="en-US" sz="2750">
                <a:solidFill>
                  <a:srgbClr val="FFFFFF"/>
                </a:solidFill>
                <a:latin typeface="League Spartan"/>
                <a:ea typeface="League Spartan"/>
                <a:cs typeface="League Spartan"/>
                <a:sym typeface="League Spartan"/>
              </a:rPr>
              <a:t> Red LED</a:t>
            </a:r>
          </a:p>
        </p:txBody>
      </p:sp>
      <p:sp>
        <p:nvSpPr>
          <p:cNvPr name="TextBox 11" id="11"/>
          <p:cNvSpPr txBox="true"/>
          <p:nvPr/>
        </p:nvSpPr>
        <p:spPr>
          <a:xfrm rot="0">
            <a:off x="1285280" y="4354413"/>
            <a:ext cx="4659362" cy="423862"/>
          </a:xfrm>
          <a:prstGeom prst="rect">
            <a:avLst/>
          </a:prstGeom>
        </p:spPr>
        <p:txBody>
          <a:bodyPr anchor="t" rtlCol="false" tIns="0" lIns="0" bIns="0" rIns="0">
            <a:spAutoFit/>
          </a:bodyPr>
          <a:lstStyle/>
          <a:p>
            <a:pPr algn="l">
              <a:lnSpc>
                <a:spcPts val="3562"/>
              </a:lnSpc>
            </a:pPr>
            <a:r>
              <a:rPr lang="en-US" sz="2187">
                <a:solidFill>
                  <a:srgbClr val="FFFFFF"/>
                </a:solidFill>
                <a:latin typeface="League Spartan"/>
                <a:ea typeface="League Spartan"/>
                <a:cs typeface="League Spartan"/>
                <a:sym typeface="League Spartan"/>
              </a:rPr>
              <a:t>Locked State Indicator</a:t>
            </a:r>
          </a:p>
        </p:txBody>
      </p:sp>
      <p:sp>
        <p:nvSpPr>
          <p:cNvPr name="TextBox 12" id="12"/>
          <p:cNvSpPr txBox="true"/>
          <p:nvPr/>
        </p:nvSpPr>
        <p:spPr>
          <a:xfrm rot="0">
            <a:off x="1285280" y="5088880"/>
            <a:ext cx="4659362" cy="1766888"/>
          </a:xfrm>
          <a:prstGeom prst="rect">
            <a:avLst/>
          </a:prstGeom>
        </p:spPr>
        <p:txBody>
          <a:bodyPr anchor="t" rtlCol="false" tIns="0" lIns="0" bIns="0" rIns="0">
            <a:spAutoFit/>
          </a:bodyPr>
          <a:lstStyle/>
          <a:p>
            <a:pPr algn="l">
              <a:lnSpc>
                <a:spcPts val="3562"/>
              </a:lnSpc>
            </a:pPr>
            <a:r>
              <a:rPr lang="en-US" sz="2187">
                <a:solidFill>
                  <a:srgbClr val="FFFFFF"/>
                </a:solidFill>
                <a:latin typeface="TT Commons Pro"/>
                <a:ea typeface="TT Commons Pro"/>
                <a:cs typeface="TT Commons Pro"/>
                <a:sym typeface="TT Commons Pro"/>
              </a:rPr>
              <a:t>Illuminates when the door is locked or when an incorrect password is entered, providing immediate visual feedback of system status.</a:t>
            </a:r>
          </a:p>
        </p:txBody>
      </p:sp>
      <p:grpSp>
        <p:nvGrpSpPr>
          <p:cNvPr name="Group 13" id="13"/>
          <p:cNvGrpSpPr/>
          <p:nvPr/>
        </p:nvGrpSpPr>
        <p:grpSpPr>
          <a:xfrm rot="0">
            <a:off x="6516440" y="3351759"/>
            <a:ext cx="5254973" cy="4100512"/>
            <a:chOff x="0" y="0"/>
            <a:chExt cx="7006630" cy="5467350"/>
          </a:xfrm>
        </p:grpSpPr>
        <p:sp>
          <p:nvSpPr>
            <p:cNvPr name="Freeform 14" id="14"/>
            <p:cNvSpPr/>
            <p:nvPr/>
          </p:nvSpPr>
          <p:spPr>
            <a:xfrm flipH="false" flipV="false" rot="0">
              <a:off x="6350" y="6350"/>
              <a:ext cx="6993890" cy="5454650"/>
            </a:xfrm>
            <a:custGeom>
              <a:avLst/>
              <a:gdLst/>
              <a:ahLst/>
              <a:cxnLst/>
              <a:rect r="r" b="b" t="t" l="l"/>
              <a:pathLst>
                <a:path h="5454650" w="6993890">
                  <a:moveTo>
                    <a:pt x="0" y="158750"/>
                  </a:moveTo>
                  <a:cubicBezTo>
                    <a:pt x="0" y="71120"/>
                    <a:pt x="71120" y="0"/>
                    <a:pt x="158877" y="0"/>
                  </a:cubicBezTo>
                  <a:lnTo>
                    <a:pt x="6835013" y="0"/>
                  </a:lnTo>
                  <a:cubicBezTo>
                    <a:pt x="6922770" y="0"/>
                    <a:pt x="6993890" y="71120"/>
                    <a:pt x="6993890" y="158750"/>
                  </a:cubicBezTo>
                  <a:lnTo>
                    <a:pt x="6993890" y="5295900"/>
                  </a:lnTo>
                  <a:cubicBezTo>
                    <a:pt x="6993890" y="5383657"/>
                    <a:pt x="6922770" y="5454650"/>
                    <a:pt x="6835013" y="5454650"/>
                  </a:cubicBezTo>
                  <a:lnTo>
                    <a:pt x="158877" y="5454650"/>
                  </a:lnTo>
                  <a:cubicBezTo>
                    <a:pt x="71120" y="5454650"/>
                    <a:pt x="0" y="5383530"/>
                    <a:pt x="0" y="5295900"/>
                  </a:cubicBezTo>
                  <a:close/>
                </a:path>
              </a:pathLst>
            </a:custGeom>
            <a:solidFill>
              <a:srgbClr val="16A34A"/>
            </a:solidFill>
          </p:spPr>
        </p:sp>
        <p:sp>
          <p:nvSpPr>
            <p:cNvPr name="Freeform 15" id="15"/>
            <p:cNvSpPr/>
            <p:nvPr/>
          </p:nvSpPr>
          <p:spPr>
            <a:xfrm flipH="false" flipV="false" rot="0">
              <a:off x="0" y="0"/>
              <a:ext cx="7006590" cy="5467350"/>
            </a:xfrm>
            <a:custGeom>
              <a:avLst/>
              <a:gdLst/>
              <a:ahLst/>
              <a:cxnLst/>
              <a:rect r="r" b="b" t="t" l="l"/>
              <a:pathLst>
                <a:path h="5467350" w="7006590">
                  <a:moveTo>
                    <a:pt x="0" y="165100"/>
                  </a:moveTo>
                  <a:cubicBezTo>
                    <a:pt x="0" y="73914"/>
                    <a:pt x="73914" y="0"/>
                    <a:pt x="165227" y="0"/>
                  </a:cubicBezTo>
                  <a:lnTo>
                    <a:pt x="6841363" y="0"/>
                  </a:lnTo>
                  <a:lnTo>
                    <a:pt x="6841363" y="6350"/>
                  </a:lnTo>
                  <a:lnTo>
                    <a:pt x="6841363" y="0"/>
                  </a:lnTo>
                  <a:cubicBezTo>
                    <a:pt x="6932549" y="0"/>
                    <a:pt x="7006590" y="73914"/>
                    <a:pt x="7006590" y="165100"/>
                  </a:cubicBezTo>
                  <a:lnTo>
                    <a:pt x="7000240" y="165100"/>
                  </a:lnTo>
                  <a:lnTo>
                    <a:pt x="7006590" y="165100"/>
                  </a:lnTo>
                  <a:lnTo>
                    <a:pt x="7006590" y="5302250"/>
                  </a:lnTo>
                  <a:lnTo>
                    <a:pt x="7000240" y="5302250"/>
                  </a:lnTo>
                  <a:lnTo>
                    <a:pt x="7006590" y="5302250"/>
                  </a:lnTo>
                  <a:cubicBezTo>
                    <a:pt x="7006590" y="5393436"/>
                    <a:pt x="6932676" y="5467350"/>
                    <a:pt x="6841363" y="5467350"/>
                  </a:cubicBezTo>
                  <a:lnTo>
                    <a:pt x="6841363" y="5461000"/>
                  </a:lnTo>
                  <a:lnTo>
                    <a:pt x="6841363" y="5467350"/>
                  </a:lnTo>
                  <a:lnTo>
                    <a:pt x="165227" y="5467350"/>
                  </a:lnTo>
                  <a:lnTo>
                    <a:pt x="165227" y="5461000"/>
                  </a:lnTo>
                  <a:lnTo>
                    <a:pt x="165227" y="5467350"/>
                  </a:lnTo>
                  <a:cubicBezTo>
                    <a:pt x="73914" y="5467350"/>
                    <a:pt x="0" y="5393436"/>
                    <a:pt x="0" y="5302250"/>
                  </a:cubicBezTo>
                  <a:lnTo>
                    <a:pt x="0" y="165100"/>
                  </a:lnTo>
                  <a:lnTo>
                    <a:pt x="6350" y="165100"/>
                  </a:lnTo>
                  <a:lnTo>
                    <a:pt x="0" y="165100"/>
                  </a:lnTo>
                  <a:moveTo>
                    <a:pt x="12700" y="165100"/>
                  </a:moveTo>
                  <a:lnTo>
                    <a:pt x="12700" y="5302250"/>
                  </a:lnTo>
                  <a:lnTo>
                    <a:pt x="6350" y="5302250"/>
                  </a:lnTo>
                  <a:lnTo>
                    <a:pt x="12700" y="5302250"/>
                  </a:lnTo>
                  <a:cubicBezTo>
                    <a:pt x="12700" y="5386451"/>
                    <a:pt x="81026" y="5454650"/>
                    <a:pt x="165227" y="5454650"/>
                  </a:cubicBezTo>
                  <a:lnTo>
                    <a:pt x="6841363" y="5454650"/>
                  </a:lnTo>
                  <a:cubicBezTo>
                    <a:pt x="6925564" y="5454650"/>
                    <a:pt x="6993890" y="5386451"/>
                    <a:pt x="6993890" y="5302250"/>
                  </a:cubicBezTo>
                  <a:lnTo>
                    <a:pt x="6993890" y="165100"/>
                  </a:lnTo>
                  <a:cubicBezTo>
                    <a:pt x="6993890" y="80899"/>
                    <a:pt x="6925564" y="12700"/>
                    <a:pt x="6841363" y="12700"/>
                  </a:cubicBezTo>
                  <a:lnTo>
                    <a:pt x="165227" y="12700"/>
                  </a:lnTo>
                  <a:lnTo>
                    <a:pt x="165227" y="6350"/>
                  </a:lnTo>
                  <a:lnTo>
                    <a:pt x="165227" y="12700"/>
                  </a:lnTo>
                  <a:cubicBezTo>
                    <a:pt x="81026" y="12700"/>
                    <a:pt x="12700" y="80899"/>
                    <a:pt x="12700" y="165100"/>
                  </a:cubicBezTo>
                  <a:close/>
                </a:path>
              </a:pathLst>
            </a:custGeom>
            <a:solidFill>
              <a:srgbClr val="2FBC63"/>
            </a:solidFill>
          </p:spPr>
        </p:sp>
      </p:grpSp>
      <p:sp>
        <p:nvSpPr>
          <p:cNvPr name="TextBox 16" id="16"/>
          <p:cNvSpPr txBox="true"/>
          <p:nvPr/>
        </p:nvSpPr>
        <p:spPr>
          <a:xfrm rot="0">
            <a:off x="6814245" y="3706862"/>
            <a:ext cx="3544044" cy="430212"/>
          </a:xfrm>
          <a:prstGeom prst="rect">
            <a:avLst/>
          </a:prstGeom>
        </p:spPr>
        <p:txBody>
          <a:bodyPr anchor="t" rtlCol="false" tIns="0" lIns="0" bIns="0" rIns="0">
            <a:spAutoFit/>
          </a:bodyPr>
          <a:lstStyle/>
          <a:p>
            <a:pPr algn="l">
              <a:lnSpc>
                <a:spcPts val="3437"/>
              </a:lnSpc>
            </a:pPr>
            <a:r>
              <a:rPr lang="en-US" sz="2750">
                <a:solidFill>
                  <a:srgbClr val="000000"/>
                </a:solidFill>
                <a:latin typeface="League Spartan"/>
                <a:ea typeface="League Spartan"/>
                <a:cs typeface="League Spartan"/>
                <a:sym typeface="League Spartan"/>
              </a:rPr>
              <a:t>🟢</a:t>
            </a:r>
            <a:r>
              <a:rPr lang="en-US" sz="2750">
                <a:solidFill>
                  <a:srgbClr val="FFFFFF"/>
                </a:solidFill>
                <a:latin typeface="League Spartan"/>
                <a:ea typeface="League Spartan"/>
                <a:cs typeface="League Spartan"/>
                <a:sym typeface="League Spartan"/>
              </a:rPr>
              <a:t> Green LED</a:t>
            </a:r>
          </a:p>
        </p:txBody>
      </p:sp>
      <p:sp>
        <p:nvSpPr>
          <p:cNvPr name="TextBox 17" id="17"/>
          <p:cNvSpPr txBox="true"/>
          <p:nvPr/>
        </p:nvSpPr>
        <p:spPr>
          <a:xfrm rot="0">
            <a:off x="6814245" y="4354413"/>
            <a:ext cx="4659362" cy="423862"/>
          </a:xfrm>
          <a:prstGeom prst="rect">
            <a:avLst/>
          </a:prstGeom>
        </p:spPr>
        <p:txBody>
          <a:bodyPr anchor="t" rtlCol="false" tIns="0" lIns="0" bIns="0" rIns="0">
            <a:spAutoFit/>
          </a:bodyPr>
          <a:lstStyle/>
          <a:p>
            <a:pPr algn="l">
              <a:lnSpc>
                <a:spcPts val="3562"/>
              </a:lnSpc>
            </a:pPr>
            <a:r>
              <a:rPr lang="en-US" sz="2187">
                <a:solidFill>
                  <a:srgbClr val="FFFFFF"/>
                </a:solidFill>
                <a:latin typeface="League Spartan"/>
                <a:ea typeface="League Spartan"/>
                <a:cs typeface="League Spartan"/>
                <a:sym typeface="League Spartan"/>
              </a:rPr>
              <a:t>Success Signal</a:t>
            </a:r>
          </a:p>
        </p:txBody>
      </p:sp>
      <p:sp>
        <p:nvSpPr>
          <p:cNvPr name="TextBox 18" id="18"/>
          <p:cNvSpPr txBox="true"/>
          <p:nvPr/>
        </p:nvSpPr>
        <p:spPr>
          <a:xfrm rot="0">
            <a:off x="6814245" y="5088880"/>
            <a:ext cx="4659362" cy="1766888"/>
          </a:xfrm>
          <a:prstGeom prst="rect">
            <a:avLst/>
          </a:prstGeom>
        </p:spPr>
        <p:txBody>
          <a:bodyPr anchor="t" rtlCol="false" tIns="0" lIns="0" bIns="0" rIns="0">
            <a:spAutoFit/>
          </a:bodyPr>
          <a:lstStyle/>
          <a:p>
            <a:pPr algn="l">
              <a:lnSpc>
                <a:spcPts val="3562"/>
              </a:lnSpc>
            </a:pPr>
            <a:r>
              <a:rPr lang="en-US" sz="2187">
                <a:solidFill>
                  <a:srgbClr val="FFFFFF"/>
                </a:solidFill>
                <a:latin typeface="TT Commons Pro"/>
                <a:ea typeface="TT Commons Pro"/>
                <a:cs typeface="TT Commons Pro"/>
                <a:sym typeface="TT Commons Pro"/>
              </a:rPr>
              <a:t>Lights up when authentication succeeds and the door unlocks, confirming authorized access to the user.</a:t>
            </a:r>
          </a:p>
        </p:txBody>
      </p:sp>
      <p:grpSp>
        <p:nvGrpSpPr>
          <p:cNvPr name="Group 19" id="19"/>
          <p:cNvGrpSpPr/>
          <p:nvPr/>
        </p:nvGrpSpPr>
        <p:grpSpPr>
          <a:xfrm rot="0">
            <a:off x="12045405" y="3351759"/>
            <a:ext cx="5254973" cy="4100512"/>
            <a:chOff x="0" y="0"/>
            <a:chExt cx="7006630" cy="5467350"/>
          </a:xfrm>
        </p:grpSpPr>
        <p:sp>
          <p:nvSpPr>
            <p:cNvPr name="Freeform 20" id="20"/>
            <p:cNvSpPr/>
            <p:nvPr/>
          </p:nvSpPr>
          <p:spPr>
            <a:xfrm flipH="false" flipV="false" rot="0">
              <a:off x="6350" y="6350"/>
              <a:ext cx="6993890" cy="5454650"/>
            </a:xfrm>
            <a:custGeom>
              <a:avLst/>
              <a:gdLst/>
              <a:ahLst/>
              <a:cxnLst/>
              <a:rect r="r" b="b" t="t" l="l"/>
              <a:pathLst>
                <a:path h="5454650" w="6993890">
                  <a:moveTo>
                    <a:pt x="0" y="158750"/>
                  </a:moveTo>
                  <a:cubicBezTo>
                    <a:pt x="0" y="71120"/>
                    <a:pt x="71120" y="0"/>
                    <a:pt x="158877" y="0"/>
                  </a:cubicBezTo>
                  <a:lnTo>
                    <a:pt x="6835013" y="0"/>
                  </a:lnTo>
                  <a:cubicBezTo>
                    <a:pt x="6922770" y="0"/>
                    <a:pt x="6993890" y="71120"/>
                    <a:pt x="6993890" y="158750"/>
                  </a:cubicBezTo>
                  <a:lnTo>
                    <a:pt x="6993890" y="5295900"/>
                  </a:lnTo>
                  <a:cubicBezTo>
                    <a:pt x="6993890" y="5383657"/>
                    <a:pt x="6922770" y="5454650"/>
                    <a:pt x="6835013" y="5454650"/>
                  </a:cubicBezTo>
                  <a:lnTo>
                    <a:pt x="158877" y="5454650"/>
                  </a:lnTo>
                  <a:cubicBezTo>
                    <a:pt x="71120" y="5454650"/>
                    <a:pt x="0" y="5383530"/>
                    <a:pt x="0" y="5295900"/>
                  </a:cubicBezTo>
                  <a:close/>
                </a:path>
              </a:pathLst>
            </a:custGeom>
            <a:solidFill>
              <a:srgbClr val="2D2E34"/>
            </a:solidFill>
          </p:spPr>
        </p:sp>
        <p:sp>
          <p:nvSpPr>
            <p:cNvPr name="Freeform 21" id="21"/>
            <p:cNvSpPr/>
            <p:nvPr/>
          </p:nvSpPr>
          <p:spPr>
            <a:xfrm flipH="false" flipV="false" rot="0">
              <a:off x="0" y="0"/>
              <a:ext cx="7006590" cy="5467350"/>
            </a:xfrm>
            <a:custGeom>
              <a:avLst/>
              <a:gdLst/>
              <a:ahLst/>
              <a:cxnLst/>
              <a:rect r="r" b="b" t="t" l="l"/>
              <a:pathLst>
                <a:path h="5467350" w="7006590">
                  <a:moveTo>
                    <a:pt x="0" y="165100"/>
                  </a:moveTo>
                  <a:cubicBezTo>
                    <a:pt x="0" y="73914"/>
                    <a:pt x="73914" y="0"/>
                    <a:pt x="165227" y="0"/>
                  </a:cubicBezTo>
                  <a:lnTo>
                    <a:pt x="6841363" y="0"/>
                  </a:lnTo>
                  <a:lnTo>
                    <a:pt x="6841363" y="6350"/>
                  </a:lnTo>
                  <a:lnTo>
                    <a:pt x="6841363" y="0"/>
                  </a:lnTo>
                  <a:cubicBezTo>
                    <a:pt x="6932549" y="0"/>
                    <a:pt x="7006590" y="73914"/>
                    <a:pt x="7006590" y="165100"/>
                  </a:cubicBezTo>
                  <a:lnTo>
                    <a:pt x="7000240" y="165100"/>
                  </a:lnTo>
                  <a:lnTo>
                    <a:pt x="7006590" y="165100"/>
                  </a:lnTo>
                  <a:lnTo>
                    <a:pt x="7006590" y="5302250"/>
                  </a:lnTo>
                  <a:lnTo>
                    <a:pt x="7000240" y="5302250"/>
                  </a:lnTo>
                  <a:lnTo>
                    <a:pt x="7006590" y="5302250"/>
                  </a:lnTo>
                  <a:cubicBezTo>
                    <a:pt x="7006590" y="5393436"/>
                    <a:pt x="6932676" y="5467350"/>
                    <a:pt x="6841363" y="5467350"/>
                  </a:cubicBezTo>
                  <a:lnTo>
                    <a:pt x="6841363" y="5461000"/>
                  </a:lnTo>
                  <a:lnTo>
                    <a:pt x="6841363" y="5467350"/>
                  </a:lnTo>
                  <a:lnTo>
                    <a:pt x="165227" y="5467350"/>
                  </a:lnTo>
                  <a:lnTo>
                    <a:pt x="165227" y="5461000"/>
                  </a:lnTo>
                  <a:lnTo>
                    <a:pt x="165227" y="5467350"/>
                  </a:lnTo>
                  <a:cubicBezTo>
                    <a:pt x="73914" y="5467350"/>
                    <a:pt x="0" y="5393436"/>
                    <a:pt x="0" y="5302250"/>
                  </a:cubicBezTo>
                  <a:lnTo>
                    <a:pt x="0" y="165100"/>
                  </a:lnTo>
                  <a:lnTo>
                    <a:pt x="6350" y="165100"/>
                  </a:lnTo>
                  <a:lnTo>
                    <a:pt x="0" y="165100"/>
                  </a:lnTo>
                  <a:moveTo>
                    <a:pt x="12700" y="165100"/>
                  </a:moveTo>
                  <a:lnTo>
                    <a:pt x="12700" y="5302250"/>
                  </a:lnTo>
                  <a:lnTo>
                    <a:pt x="6350" y="5302250"/>
                  </a:lnTo>
                  <a:lnTo>
                    <a:pt x="12700" y="5302250"/>
                  </a:lnTo>
                  <a:cubicBezTo>
                    <a:pt x="12700" y="5386451"/>
                    <a:pt x="81026" y="5454650"/>
                    <a:pt x="165227" y="5454650"/>
                  </a:cubicBezTo>
                  <a:lnTo>
                    <a:pt x="6841363" y="5454650"/>
                  </a:lnTo>
                  <a:cubicBezTo>
                    <a:pt x="6925564" y="5454650"/>
                    <a:pt x="6993890" y="5386451"/>
                    <a:pt x="6993890" y="5302250"/>
                  </a:cubicBezTo>
                  <a:lnTo>
                    <a:pt x="6993890" y="165100"/>
                  </a:lnTo>
                  <a:cubicBezTo>
                    <a:pt x="6993890" y="80899"/>
                    <a:pt x="6925564" y="12700"/>
                    <a:pt x="6841363" y="12700"/>
                  </a:cubicBezTo>
                  <a:lnTo>
                    <a:pt x="165227" y="12700"/>
                  </a:lnTo>
                  <a:lnTo>
                    <a:pt x="165227" y="6350"/>
                  </a:lnTo>
                  <a:lnTo>
                    <a:pt x="165227" y="12700"/>
                  </a:lnTo>
                  <a:cubicBezTo>
                    <a:pt x="81026" y="12700"/>
                    <a:pt x="12700" y="80899"/>
                    <a:pt x="12700" y="165100"/>
                  </a:cubicBezTo>
                  <a:close/>
                </a:path>
              </a:pathLst>
            </a:custGeom>
            <a:solidFill>
              <a:srgbClr val="46474D"/>
            </a:solidFill>
          </p:spPr>
        </p:sp>
      </p:grpSp>
      <p:sp>
        <p:nvSpPr>
          <p:cNvPr name="TextBox 22" id="22"/>
          <p:cNvSpPr txBox="true"/>
          <p:nvPr/>
        </p:nvSpPr>
        <p:spPr>
          <a:xfrm rot="0">
            <a:off x="12343210" y="3706862"/>
            <a:ext cx="3544044" cy="430212"/>
          </a:xfrm>
          <a:prstGeom prst="rect">
            <a:avLst/>
          </a:prstGeom>
        </p:spPr>
        <p:txBody>
          <a:bodyPr anchor="t" rtlCol="false" tIns="0" lIns="0" bIns="0" rIns="0">
            <a:spAutoFit/>
          </a:bodyPr>
          <a:lstStyle/>
          <a:p>
            <a:pPr algn="l">
              <a:lnSpc>
                <a:spcPts val="3437"/>
              </a:lnSpc>
            </a:pPr>
            <a:r>
              <a:rPr lang="en-US" sz="2750">
                <a:solidFill>
                  <a:srgbClr val="000000"/>
                </a:solidFill>
                <a:latin typeface="League Spartan"/>
                <a:ea typeface="League Spartan"/>
                <a:cs typeface="League Spartan"/>
                <a:sym typeface="League Spartan"/>
              </a:rPr>
              <a:t>🔊</a:t>
            </a:r>
            <a:r>
              <a:rPr lang="en-US" sz="2750">
                <a:solidFill>
                  <a:srgbClr val="FFFFFF"/>
                </a:solidFill>
                <a:latin typeface="League Spartan"/>
                <a:ea typeface="League Spartan"/>
                <a:cs typeface="League Spartan"/>
                <a:sym typeface="League Spartan"/>
              </a:rPr>
              <a:t> Active Buzzer</a:t>
            </a:r>
          </a:p>
        </p:txBody>
      </p:sp>
      <p:sp>
        <p:nvSpPr>
          <p:cNvPr name="TextBox 23" id="23"/>
          <p:cNvSpPr txBox="true"/>
          <p:nvPr/>
        </p:nvSpPr>
        <p:spPr>
          <a:xfrm rot="0">
            <a:off x="12343210" y="4354413"/>
            <a:ext cx="4659362" cy="423862"/>
          </a:xfrm>
          <a:prstGeom prst="rect">
            <a:avLst/>
          </a:prstGeom>
        </p:spPr>
        <p:txBody>
          <a:bodyPr anchor="t" rtlCol="false" tIns="0" lIns="0" bIns="0" rIns="0">
            <a:spAutoFit/>
          </a:bodyPr>
          <a:lstStyle/>
          <a:p>
            <a:pPr algn="l">
              <a:lnSpc>
                <a:spcPts val="3562"/>
              </a:lnSpc>
            </a:pPr>
            <a:r>
              <a:rPr lang="en-US" sz="2187">
                <a:solidFill>
                  <a:srgbClr val="FFFFFF"/>
                </a:solidFill>
                <a:latin typeface="League Spartan"/>
                <a:ea typeface="League Spartan"/>
                <a:cs typeface="League Spartan"/>
                <a:sym typeface="League Spartan"/>
              </a:rPr>
              <a:t>Audio Alerts</a:t>
            </a:r>
          </a:p>
        </p:txBody>
      </p:sp>
      <p:sp>
        <p:nvSpPr>
          <p:cNvPr name="TextBox 24" id="24"/>
          <p:cNvSpPr txBox="true"/>
          <p:nvPr/>
        </p:nvSpPr>
        <p:spPr>
          <a:xfrm rot="0">
            <a:off x="12343210" y="5088880"/>
            <a:ext cx="4659362" cy="1766888"/>
          </a:xfrm>
          <a:prstGeom prst="rect">
            <a:avLst/>
          </a:prstGeom>
        </p:spPr>
        <p:txBody>
          <a:bodyPr anchor="t" rtlCol="false" tIns="0" lIns="0" bIns="0" rIns="0">
            <a:spAutoFit/>
          </a:bodyPr>
          <a:lstStyle/>
          <a:p>
            <a:pPr algn="l">
              <a:lnSpc>
                <a:spcPts val="3562"/>
              </a:lnSpc>
            </a:pPr>
            <a:r>
              <a:rPr lang="en-US" sz="2187">
                <a:solidFill>
                  <a:srgbClr val="FFFFFF"/>
                </a:solidFill>
                <a:latin typeface="TT Commons Pro"/>
                <a:ea typeface="TT Commons Pro"/>
                <a:cs typeface="TT Commons Pro"/>
                <a:sym typeface="TT Commons Pro"/>
              </a:rPr>
              <a:t>Sounds on each keypress for feedback and produces distinctive tones for wrong password attempts, enhancing security awareness.</a:t>
            </a:r>
          </a:p>
        </p:txBody>
      </p:sp>
      <p:sp>
        <p:nvSpPr>
          <p:cNvPr name="TextBox 25" id="25"/>
          <p:cNvSpPr txBox="true"/>
          <p:nvPr/>
        </p:nvSpPr>
        <p:spPr>
          <a:xfrm rot="0">
            <a:off x="992237" y="7959477"/>
            <a:ext cx="16303526" cy="913720"/>
          </a:xfrm>
          <a:prstGeom prst="rect">
            <a:avLst/>
          </a:prstGeom>
        </p:spPr>
        <p:txBody>
          <a:bodyPr anchor="t" rtlCol="false" tIns="0" lIns="0" bIns="0" rIns="0">
            <a:spAutoFit/>
          </a:bodyPr>
          <a:lstStyle/>
          <a:p>
            <a:pPr algn="l">
              <a:lnSpc>
                <a:spcPts val="3725"/>
              </a:lnSpc>
            </a:pPr>
            <a:r>
              <a:rPr lang="en-US" sz="2287">
                <a:solidFill>
                  <a:srgbClr val="CFD0D8"/>
                </a:solidFill>
                <a:latin typeface="TT Commons Pro"/>
                <a:ea typeface="TT Commons Pro"/>
                <a:cs typeface="TT Commons Pro"/>
                <a:sym typeface="TT Commons Pro"/>
              </a:rPr>
              <a:t>These simple components, wired to Arduino digital pins with 220Ω resistors for LED protection, dramatically improve usability and create a professional user experience.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725984" y="551409"/>
            <a:ext cx="12861748" cy="761853"/>
          </a:xfrm>
          <a:prstGeom prst="rect">
            <a:avLst/>
          </a:prstGeom>
        </p:spPr>
        <p:txBody>
          <a:bodyPr anchor="t" rtlCol="false" tIns="0" lIns="0" bIns="0" rIns="0">
            <a:spAutoFit/>
          </a:bodyPr>
          <a:lstStyle/>
          <a:p>
            <a:pPr algn="l">
              <a:lnSpc>
                <a:spcPts val="6106"/>
              </a:lnSpc>
            </a:pPr>
            <a:r>
              <a:rPr lang="en-US" sz="4899">
                <a:solidFill>
                  <a:srgbClr val="CBCCCE"/>
                </a:solidFill>
                <a:latin typeface="League Spartan"/>
                <a:ea typeface="League Spartan"/>
                <a:cs typeface="League Spartan"/>
                <a:sym typeface="League Spartan"/>
              </a:rPr>
              <a:t>Resistors, Breadboard &amp; Jumper Wires</a:t>
            </a:r>
          </a:p>
        </p:txBody>
      </p:sp>
      <p:sp>
        <p:nvSpPr>
          <p:cNvPr name="TextBox 7" id="7"/>
          <p:cNvSpPr txBox="true"/>
          <p:nvPr/>
        </p:nvSpPr>
        <p:spPr>
          <a:xfrm rot="0">
            <a:off x="725984" y="1753641"/>
            <a:ext cx="4996306" cy="356870"/>
          </a:xfrm>
          <a:prstGeom prst="rect">
            <a:avLst/>
          </a:prstGeom>
        </p:spPr>
        <p:txBody>
          <a:bodyPr anchor="t" rtlCol="false" tIns="0" lIns="0" bIns="0" rIns="0">
            <a:spAutoFit/>
          </a:bodyPr>
          <a:lstStyle/>
          <a:p>
            <a:pPr algn="l">
              <a:lnSpc>
                <a:spcPts val="2874"/>
              </a:lnSpc>
            </a:pPr>
            <a:r>
              <a:rPr lang="en-US" sz="2299">
                <a:solidFill>
                  <a:srgbClr val="CBCCCE"/>
                </a:solidFill>
                <a:latin typeface="League Spartan"/>
                <a:ea typeface="League Spartan"/>
                <a:cs typeface="League Spartan"/>
                <a:sym typeface="League Spartan"/>
              </a:rPr>
              <a:t>Circuit Essentials for Prototyping</a:t>
            </a:r>
          </a:p>
        </p:txBody>
      </p:sp>
      <p:grpSp>
        <p:nvGrpSpPr>
          <p:cNvPr name="Group 8" id="8"/>
          <p:cNvGrpSpPr/>
          <p:nvPr/>
        </p:nvGrpSpPr>
        <p:grpSpPr>
          <a:xfrm rot="0">
            <a:off x="725984" y="2605534"/>
            <a:ext cx="9032081" cy="1949500"/>
            <a:chOff x="0" y="0"/>
            <a:chExt cx="12042775" cy="2599333"/>
          </a:xfrm>
        </p:grpSpPr>
        <p:sp>
          <p:nvSpPr>
            <p:cNvPr name="Freeform 9" id="9"/>
            <p:cNvSpPr/>
            <p:nvPr/>
          </p:nvSpPr>
          <p:spPr>
            <a:xfrm flipH="false" flipV="false" rot="0">
              <a:off x="0" y="0"/>
              <a:ext cx="12042775" cy="2599309"/>
            </a:xfrm>
            <a:custGeom>
              <a:avLst/>
              <a:gdLst/>
              <a:ahLst/>
              <a:cxnLst/>
              <a:rect r="r" b="b" t="t" l="l"/>
              <a:pathLst>
                <a:path h="2599309" w="12042775">
                  <a:moveTo>
                    <a:pt x="0" y="182880"/>
                  </a:moveTo>
                  <a:cubicBezTo>
                    <a:pt x="0" y="81915"/>
                    <a:pt x="81915" y="0"/>
                    <a:pt x="182880" y="0"/>
                  </a:cubicBezTo>
                  <a:lnTo>
                    <a:pt x="11859895" y="0"/>
                  </a:lnTo>
                  <a:cubicBezTo>
                    <a:pt x="11960860" y="0"/>
                    <a:pt x="12042775" y="81915"/>
                    <a:pt x="12042775" y="182880"/>
                  </a:cubicBezTo>
                  <a:lnTo>
                    <a:pt x="12042775" y="2416429"/>
                  </a:lnTo>
                  <a:cubicBezTo>
                    <a:pt x="12042775" y="2517394"/>
                    <a:pt x="11960860" y="2599309"/>
                    <a:pt x="11859895" y="2599309"/>
                  </a:cubicBezTo>
                  <a:lnTo>
                    <a:pt x="182880" y="2599309"/>
                  </a:lnTo>
                  <a:cubicBezTo>
                    <a:pt x="81915" y="2599309"/>
                    <a:pt x="0" y="2517394"/>
                    <a:pt x="0" y="2416429"/>
                  </a:cubicBezTo>
                  <a:close/>
                </a:path>
              </a:pathLst>
            </a:custGeom>
            <a:solidFill>
              <a:srgbClr val="2A2A2D">
                <a:alpha val="90196"/>
              </a:srgbClr>
            </a:solidFill>
          </p:spPr>
        </p:sp>
      </p:grpSp>
      <p:grpSp>
        <p:nvGrpSpPr>
          <p:cNvPr name="Group 10" id="10"/>
          <p:cNvGrpSpPr/>
          <p:nvPr/>
        </p:nvGrpSpPr>
        <p:grpSpPr>
          <a:xfrm rot="0">
            <a:off x="725984" y="2576959"/>
            <a:ext cx="9032081" cy="114300"/>
            <a:chOff x="0" y="0"/>
            <a:chExt cx="12042775" cy="152400"/>
          </a:xfrm>
        </p:grpSpPr>
        <p:sp>
          <p:nvSpPr>
            <p:cNvPr name="Freeform 11" id="11" descr="preencoded.png"/>
            <p:cNvSpPr/>
            <p:nvPr/>
          </p:nvSpPr>
          <p:spPr>
            <a:xfrm flipH="false" flipV="false" rot="0">
              <a:off x="0" y="0"/>
              <a:ext cx="12042775" cy="152400"/>
            </a:xfrm>
            <a:custGeom>
              <a:avLst/>
              <a:gdLst/>
              <a:ahLst/>
              <a:cxnLst/>
              <a:rect r="r" b="b" t="t" l="l"/>
              <a:pathLst>
                <a:path h="152400" w="12042775">
                  <a:moveTo>
                    <a:pt x="0" y="0"/>
                  </a:moveTo>
                  <a:lnTo>
                    <a:pt x="12042775" y="0"/>
                  </a:lnTo>
                  <a:lnTo>
                    <a:pt x="12042775" y="152400"/>
                  </a:lnTo>
                  <a:lnTo>
                    <a:pt x="0" y="152400"/>
                  </a:lnTo>
                  <a:lnTo>
                    <a:pt x="0" y="0"/>
                  </a:lnTo>
                  <a:close/>
                </a:path>
              </a:pathLst>
            </a:custGeom>
            <a:blipFill>
              <a:blip r:embed="rId3"/>
              <a:stretch>
                <a:fillRect l="0" t="-13" r="0" b="-13"/>
              </a:stretch>
            </a:blipFill>
          </p:spPr>
        </p:sp>
      </p:grpSp>
      <p:grpSp>
        <p:nvGrpSpPr>
          <p:cNvPr name="Group 12" id="12"/>
          <p:cNvGrpSpPr/>
          <p:nvPr/>
        </p:nvGrpSpPr>
        <p:grpSpPr>
          <a:xfrm rot="0">
            <a:off x="4930899" y="2294484"/>
            <a:ext cx="622250" cy="622250"/>
            <a:chOff x="0" y="0"/>
            <a:chExt cx="829667" cy="829667"/>
          </a:xfrm>
        </p:grpSpPr>
        <p:sp>
          <p:nvSpPr>
            <p:cNvPr name="Freeform 13" id="13"/>
            <p:cNvSpPr/>
            <p:nvPr/>
          </p:nvSpPr>
          <p:spPr>
            <a:xfrm flipH="false" flipV="false" rot="0">
              <a:off x="0" y="0"/>
              <a:ext cx="829691" cy="829691"/>
            </a:xfrm>
            <a:custGeom>
              <a:avLst/>
              <a:gdLst/>
              <a:ahLst/>
              <a:cxnLst/>
              <a:rect r="r" b="b" t="t" l="l"/>
              <a:pathLst>
                <a:path h="829691" w="829691">
                  <a:moveTo>
                    <a:pt x="0" y="0"/>
                  </a:moveTo>
                  <a:lnTo>
                    <a:pt x="829691" y="0"/>
                  </a:lnTo>
                  <a:lnTo>
                    <a:pt x="829691" y="829691"/>
                  </a:lnTo>
                  <a:lnTo>
                    <a:pt x="0" y="829691"/>
                  </a:lnTo>
                  <a:lnTo>
                    <a:pt x="0" y="0"/>
                  </a:lnTo>
                  <a:close/>
                </a:path>
              </a:pathLst>
            </a:custGeom>
            <a:solidFill>
              <a:srgbClr val="FFFFFF"/>
            </a:solidFill>
            <a:ln w="12700">
              <a:solidFill>
                <a:srgbClr val="000000"/>
              </a:solidFill>
            </a:ln>
          </p:spPr>
        </p:sp>
      </p:grpSp>
      <p:sp>
        <p:nvSpPr>
          <p:cNvPr name="TextBox 14" id="14"/>
          <p:cNvSpPr txBox="true"/>
          <p:nvPr/>
        </p:nvSpPr>
        <p:spPr>
          <a:xfrm rot="0">
            <a:off x="5117604" y="2356296"/>
            <a:ext cx="248840" cy="365125"/>
          </a:xfrm>
          <a:prstGeom prst="rect">
            <a:avLst/>
          </a:prstGeom>
        </p:spPr>
        <p:txBody>
          <a:bodyPr anchor="t" rtlCol="false" tIns="0" lIns="0" bIns="0" rIns="0">
            <a:spAutoFit/>
          </a:bodyPr>
          <a:lstStyle/>
          <a:p>
            <a:pPr algn="ctr">
              <a:lnSpc>
                <a:spcPts val="3125"/>
              </a:lnSpc>
            </a:pPr>
            <a:r>
              <a:rPr lang="en-US" sz="1937">
                <a:solidFill>
                  <a:srgbClr val="FFFFFF"/>
                </a:solidFill>
                <a:latin typeface="League Spartan"/>
                <a:ea typeface="League Spartan"/>
                <a:cs typeface="League Spartan"/>
                <a:sym typeface="League Spartan"/>
              </a:rPr>
              <a:t>1</a:t>
            </a:r>
          </a:p>
        </p:txBody>
      </p:sp>
      <p:sp>
        <p:nvSpPr>
          <p:cNvPr name="TextBox 15" id="15"/>
          <p:cNvSpPr txBox="true"/>
          <p:nvPr/>
        </p:nvSpPr>
        <p:spPr>
          <a:xfrm rot="0">
            <a:off x="961876" y="3105001"/>
            <a:ext cx="2593181" cy="347980"/>
          </a:xfrm>
          <a:prstGeom prst="rect">
            <a:avLst/>
          </a:prstGeom>
        </p:spPr>
        <p:txBody>
          <a:bodyPr anchor="t" rtlCol="false" tIns="0" lIns="0" bIns="0" rIns="0">
            <a:spAutoFit/>
          </a:bodyPr>
          <a:lstStyle/>
          <a:p>
            <a:pPr algn="l">
              <a:lnSpc>
                <a:spcPts val="2749"/>
              </a:lnSpc>
            </a:pPr>
            <a:r>
              <a:rPr lang="en-US" sz="2199">
                <a:solidFill>
                  <a:srgbClr val="CFD0D8"/>
                </a:solidFill>
                <a:latin typeface="League Spartan"/>
                <a:ea typeface="League Spartan"/>
                <a:cs typeface="League Spartan"/>
                <a:sym typeface="League Spartan"/>
              </a:rPr>
              <a:t>Resistors</a:t>
            </a:r>
          </a:p>
        </p:txBody>
      </p:sp>
      <p:sp>
        <p:nvSpPr>
          <p:cNvPr name="TextBox 16" id="16"/>
          <p:cNvSpPr txBox="true"/>
          <p:nvPr/>
        </p:nvSpPr>
        <p:spPr>
          <a:xfrm rot="0">
            <a:off x="961876" y="3579168"/>
            <a:ext cx="8560296" cy="780561"/>
          </a:xfrm>
          <a:prstGeom prst="rect">
            <a:avLst/>
          </a:prstGeom>
        </p:spPr>
        <p:txBody>
          <a:bodyPr anchor="t" rtlCol="false" tIns="0" lIns="0" bIns="0" rIns="0">
            <a:spAutoFit/>
          </a:bodyPr>
          <a:lstStyle/>
          <a:p>
            <a:pPr algn="l">
              <a:lnSpc>
                <a:spcPts val="3153"/>
              </a:lnSpc>
            </a:pPr>
            <a:r>
              <a:rPr lang="en-US" sz="2000">
                <a:solidFill>
                  <a:srgbClr val="CFD0D8"/>
                </a:solidFill>
                <a:latin typeface="TT Commons Pro"/>
                <a:ea typeface="TT Commons Pro"/>
                <a:cs typeface="TT Commons Pro"/>
                <a:sym typeface="TT Commons Pro"/>
              </a:rPr>
              <a:t>220Ω resistors limit current to LEDs, preventing burnout. 10kΩ resistors stabilize signals and provide pull-down/pull-up configurations.</a:t>
            </a:r>
          </a:p>
        </p:txBody>
      </p:sp>
      <p:grpSp>
        <p:nvGrpSpPr>
          <p:cNvPr name="Group 17" id="17"/>
          <p:cNvGrpSpPr/>
          <p:nvPr/>
        </p:nvGrpSpPr>
        <p:grpSpPr>
          <a:xfrm rot="0">
            <a:off x="725984" y="5073402"/>
            <a:ext cx="9032081" cy="1949500"/>
            <a:chOff x="0" y="0"/>
            <a:chExt cx="12042775" cy="2599333"/>
          </a:xfrm>
        </p:grpSpPr>
        <p:sp>
          <p:nvSpPr>
            <p:cNvPr name="Freeform 18" id="18"/>
            <p:cNvSpPr/>
            <p:nvPr/>
          </p:nvSpPr>
          <p:spPr>
            <a:xfrm flipH="false" flipV="false" rot="0">
              <a:off x="0" y="0"/>
              <a:ext cx="12042775" cy="2599309"/>
            </a:xfrm>
            <a:custGeom>
              <a:avLst/>
              <a:gdLst/>
              <a:ahLst/>
              <a:cxnLst/>
              <a:rect r="r" b="b" t="t" l="l"/>
              <a:pathLst>
                <a:path h="2599309" w="12042775">
                  <a:moveTo>
                    <a:pt x="0" y="182880"/>
                  </a:moveTo>
                  <a:cubicBezTo>
                    <a:pt x="0" y="81915"/>
                    <a:pt x="81915" y="0"/>
                    <a:pt x="182880" y="0"/>
                  </a:cubicBezTo>
                  <a:lnTo>
                    <a:pt x="11859895" y="0"/>
                  </a:lnTo>
                  <a:cubicBezTo>
                    <a:pt x="11960860" y="0"/>
                    <a:pt x="12042775" y="81915"/>
                    <a:pt x="12042775" y="182880"/>
                  </a:cubicBezTo>
                  <a:lnTo>
                    <a:pt x="12042775" y="2416429"/>
                  </a:lnTo>
                  <a:cubicBezTo>
                    <a:pt x="12042775" y="2517394"/>
                    <a:pt x="11960860" y="2599309"/>
                    <a:pt x="11859895" y="2599309"/>
                  </a:cubicBezTo>
                  <a:lnTo>
                    <a:pt x="182880" y="2599309"/>
                  </a:lnTo>
                  <a:cubicBezTo>
                    <a:pt x="81915" y="2599309"/>
                    <a:pt x="0" y="2517394"/>
                    <a:pt x="0" y="2416429"/>
                  </a:cubicBezTo>
                  <a:close/>
                </a:path>
              </a:pathLst>
            </a:custGeom>
            <a:solidFill>
              <a:srgbClr val="2A2A2D">
                <a:alpha val="90196"/>
              </a:srgbClr>
            </a:solidFill>
          </p:spPr>
        </p:sp>
      </p:grpSp>
      <p:grpSp>
        <p:nvGrpSpPr>
          <p:cNvPr name="Group 19" id="19"/>
          <p:cNvGrpSpPr/>
          <p:nvPr/>
        </p:nvGrpSpPr>
        <p:grpSpPr>
          <a:xfrm rot="0">
            <a:off x="725984" y="5044828"/>
            <a:ext cx="9032081" cy="114300"/>
            <a:chOff x="0" y="0"/>
            <a:chExt cx="12042775" cy="152400"/>
          </a:xfrm>
        </p:grpSpPr>
        <p:sp>
          <p:nvSpPr>
            <p:cNvPr name="Freeform 20" id="20" descr="preencoded.png"/>
            <p:cNvSpPr/>
            <p:nvPr/>
          </p:nvSpPr>
          <p:spPr>
            <a:xfrm flipH="false" flipV="false" rot="0">
              <a:off x="0" y="0"/>
              <a:ext cx="12042775" cy="152400"/>
            </a:xfrm>
            <a:custGeom>
              <a:avLst/>
              <a:gdLst/>
              <a:ahLst/>
              <a:cxnLst/>
              <a:rect r="r" b="b" t="t" l="l"/>
              <a:pathLst>
                <a:path h="152400" w="12042775">
                  <a:moveTo>
                    <a:pt x="0" y="0"/>
                  </a:moveTo>
                  <a:lnTo>
                    <a:pt x="12042775" y="0"/>
                  </a:lnTo>
                  <a:lnTo>
                    <a:pt x="12042775" y="152400"/>
                  </a:lnTo>
                  <a:lnTo>
                    <a:pt x="0" y="152400"/>
                  </a:lnTo>
                  <a:lnTo>
                    <a:pt x="0" y="0"/>
                  </a:lnTo>
                  <a:close/>
                </a:path>
              </a:pathLst>
            </a:custGeom>
            <a:blipFill>
              <a:blip r:embed="rId3"/>
              <a:stretch>
                <a:fillRect l="0" t="-13" r="0" b="-13"/>
              </a:stretch>
            </a:blipFill>
          </p:spPr>
        </p:sp>
      </p:grpSp>
      <p:grpSp>
        <p:nvGrpSpPr>
          <p:cNvPr name="Group 21" id="21"/>
          <p:cNvGrpSpPr/>
          <p:nvPr/>
        </p:nvGrpSpPr>
        <p:grpSpPr>
          <a:xfrm rot="0">
            <a:off x="4930899" y="4762351"/>
            <a:ext cx="622250" cy="622250"/>
            <a:chOff x="0" y="0"/>
            <a:chExt cx="829667" cy="829667"/>
          </a:xfrm>
        </p:grpSpPr>
        <p:sp>
          <p:nvSpPr>
            <p:cNvPr name="Freeform 22" id="22"/>
            <p:cNvSpPr/>
            <p:nvPr/>
          </p:nvSpPr>
          <p:spPr>
            <a:xfrm flipH="false" flipV="false" rot="0">
              <a:off x="0" y="0"/>
              <a:ext cx="829691" cy="829691"/>
            </a:xfrm>
            <a:custGeom>
              <a:avLst/>
              <a:gdLst/>
              <a:ahLst/>
              <a:cxnLst/>
              <a:rect r="r" b="b" t="t" l="l"/>
              <a:pathLst>
                <a:path h="829691" w="829691">
                  <a:moveTo>
                    <a:pt x="0" y="0"/>
                  </a:moveTo>
                  <a:lnTo>
                    <a:pt x="829691" y="0"/>
                  </a:lnTo>
                  <a:lnTo>
                    <a:pt x="829691" y="829691"/>
                  </a:lnTo>
                  <a:lnTo>
                    <a:pt x="0" y="829691"/>
                  </a:lnTo>
                  <a:lnTo>
                    <a:pt x="0" y="0"/>
                  </a:lnTo>
                  <a:close/>
                </a:path>
              </a:pathLst>
            </a:custGeom>
            <a:solidFill>
              <a:srgbClr val="FFFFFF"/>
            </a:solidFill>
            <a:ln w="12700">
              <a:solidFill>
                <a:srgbClr val="000000"/>
              </a:solidFill>
            </a:ln>
          </p:spPr>
        </p:sp>
      </p:grpSp>
      <p:sp>
        <p:nvSpPr>
          <p:cNvPr name="TextBox 23" id="23"/>
          <p:cNvSpPr txBox="true"/>
          <p:nvPr/>
        </p:nvSpPr>
        <p:spPr>
          <a:xfrm rot="0">
            <a:off x="5117530" y="4841676"/>
            <a:ext cx="248840" cy="365125"/>
          </a:xfrm>
          <a:prstGeom prst="rect">
            <a:avLst/>
          </a:prstGeom>
        </p:spPr>
        <p:txBody>
          <a:bodyPr anchor="t" rtlCol="false" tIns="0" lIns="0" bIns="0" rIns="0">
            <a:spAutoFit/>
          </a:bodyPr>
          <a:lstStyle/>
          <a:p>
            <a:pPr algn="ctr">
              <a:lnSpc>
                <a:spcPts val="3125"/>
              </a:lnSpc>
            </a:pPr>
            <a:r>
              <a:rPr lang="en-US" sz="1937">
                <a:solidFill>
                  <a:srgbClr val="FFFFFF"/>
                </a:solidFill>
                <a:latin typeface="League Spartan"/>
                <a:ea typeface="League Spartan"/>
                <a:cs typeface="League Spartan"/>
                <a:sym typeface="League Spartan"/>
              </a:rPr>
              <a:t>2</a:t>
            </a:r>
          </a:p>
        </p:txBody>
      </p:sp>
      <p:sp>
        <p:nvSpPr>
          <p:cNvPr name="TextBox 24" id="24"/>
          <p:cNvSpPr txBox="true"/>
          <p:nvPr/>
        </p:nvSpPr>
        <p:spPr>
          <a:xfrm rot="0">
            <a:off x="961876" y="5572869"/>
            <a:ext cx="2593181" cy="347980"/>
          </a:xfrm>
          <a:prstGeom prst="rect">
            <a:avLst/>
          </a:prstGeom>
        </p:spPr>
        <p:txBody>
          <a:bodyPr anchor="t" rtlCol="false" tIns="0" lIns="0" bIns="0" rIns="0">
            <a:spAutoFit/>
          </a:bodyPr>
          <a:lstStyle/>
          <a:p>
            <a:pPr algn="l">
              <a:lnSpc>
                <a:spcPts val="2749"/>
              </a:lnSpc>
            </a:pPr>
            <a:r>
              <a:rPr lang="en-US" sz="2199">
                <a:solidFill>
                  <a:srgbClr val="CFD0D8"/>
                </a:solidFill>
                <a:latin typeface="League Spartan"/>
                <a:ea typeface="League Spartan"/>
                <a:cs typeface="League Spartan"/>
                <a:sym typeface="League Spartan"/>
              </a:rPr>
              <a:t>Breadboard</a:t>
            </a:r>
          </a:p>
        </p:txBody>
      </p:sp>
      <p:sp>
        <p:nvSpPr>
          <p:cNvPr name="TextBox 25" id="25"/>
          <p:cNvSpPr txBox="true"/>
          <p:nvPr/>
        </p:nvSpPr>
        <p:spPr>
          <a:xfrm rot="0">
            <a:off x="961876" y="6047035"/>
            <a:ext cx="8560296" cy="780561"/>
          </a:xfrm>
          <a:prstGeom prst="rect">
            <a:avLst/>
          </a:prstGeom>
        </p:spPr>
        <p:txBody>
          <a:bodyPr anchor="t" rtlCol="false" tIns="0" lIns="0" bIns="0" rIns="0">
            <a:spAutoFit/>
          </a:bodyPr>
          <a:lstStyle/>
          <a:p>
            <a:pPr algn="l">
              <a:lnSpc>
                <a:spcPts val="3153"/>
              </a:lnSpc>
            </a:pPr>
            <a:r>
              <a:rPr lang="en-US" sz="2000">
                <a:solidFill>
                  <a:srgbClr val="CFD0D8"/>
                </a:solidFill>
                <a:latin typeface="TT Commons Pro"/>
                <a:ea typeface="TT Commons Pro"/>
                <a:cs typeface="TT Commons Pro"/>
                <a:sym typeface="TT Commons Pro"/>
              </a:rPr>
              <a:t>Enables solderless assembly and rapid testing of the circuit. Makes it easy to modify connections and troubleshoot issues.</a:t>
            </a:r>
          </a:p>
        </p:txBody>
      </p:sp>
      <p:grpSp>
        <p:nvGrpSpPr>
          <p:cNvPr name="Group 26" id="26"/>
          <p:cNvGrpSpPr/>
          <p:nvPr/>
        </p:nvGrpSpPr>
        <p:grpSpPr>
          <a:xfrm rot="0">
            <a:off x="725984" y="7541270"/>
            <a:ext cx="9032081" cy="1949500"/>
            <a:chOff x="0" y="0"/>
            <a:chExt cx="12042775" cy="2599333"/>
          </a:xfrm>
        </p:grpSpPr>
        <p:sp>
          <p:nvSpPr>
            <p:cNvPr name="Freeform 27" id="27"/>
            <p:cNvSpPr/>
            <p:nvPr/>
          </p:nvSpPr>
          <p:spPr>
            <a:xfrm flipH="false" flipV="false" rot="0">
              <a:off x="0" y="0"/>
              <a:ext cx="12042775" cy="2599309"/>
            </a:xfrm>
            <a:custGeom>
              <a:avLst/>
              <a:gdLst/>
              <a:ahLst/>
              <a:cxnLst/>
              <a:rect r="r" b="b" t="t" l="l"/>
              <a:pathLst>
                <a:path h="2599309" w="12042775">
                  <a:moveTo>
                    <a:pt x="0" y="182880"/>
                  </a:moveTo>
                  <a:cubicBezTo>
                    <a:pt x="0" y="81915"/>
                    <a:pt x="81915" y="0"/>
                    <a:pt x="182880" y="0"/>
                  </a:cubicBezTo>
                  <a:lnTo>
                    <a:pt x="11859895" y="0"/>
                  </a:lnTo>
                  <a:cubicBezTo>
                    <a:pt x="11960860" y="0"/>
                    <a:pt x="12042775" y="81915"/>
                    <a:pt x="12042775" y="182880"/>
                  </a:cubicBezTo>
                  <a:lnTo>
                    <a:pt x="12042775" y="2416429"/>
                  </a:lnTo>
                  <a:cubicBezTo>
                    <a:pt x="12042775" y="2517394"/>
                    <a:pt x="11960860" y="2599309"/>
                    <a:pt x="11859895" y="2599309"/>
                  </a:cubicBezTo>
                  <a:lnTo>
                    <a:pt x="182880" y="2599309"/>
                  </a:lnTo>
                  <a:cubicBezTo>
                    <a:pt x="81915" y="2599309"/>
                    <a:pt x="0" y="2517394"/>
                    <a:pt x="0" y="2416429"/>
                  </a:cubicBezTo>
                  <a:close/>
                </a:path>
              </a:pathLst>
            </a:custGeom>
            <a:solidFill>
              <a:srgbClr val="2A2A2D">
                <a:alpha val="90196"/>
              </a:srgbClr>
            </a:solidFill>
          </p:spPr>
        </p:sp>
      </p:grpSp>
      <p:grpSp>
        <p:nvGrpSpPr>
          <p:cNvPr name="Group 28" id="28"/>
          <p:cNvGrpSpPr/>
          <p:nvPr/>
        </p:nvGrpSpPr>
        <p:grpSpPr>
          <a:xfrm rot="0">
            <a:off x="725909" y="7795319"/>
            <a:ext cx="9032081" cy="114300"/>
            <a:chOff x="0" y="0"/>
            <a:chExt cx="12042775" cy="152400"/>
          </a:xfrm>
        </p:grpSpPr>
        <p:sp>
          <p:nvSpPr>
            <p:cNvPr name="Freeform 29" id="29" descr="preencoded.png"/>
            <p:cNvSpPr/>
            <p:nvPr/>
          </p:nvSpPr>
          <p:spPr>
            <a:xfrm flipH="false" flipV="false" rot="0">
              <a:off x="0" y="0"/>
              <a:ext cx="12042775" cy="152400"/>
            </a:xfrm>
            <a:custGeom>
              <a:avLst/>
              <a:gdLst/>
              <a:ahLst/>
              <a:cxnLst/>
              <a:rect r="r" b="b" t="t" l="l"/>
              <a:pathLst>
                <a:path h="152400" w="12042775">
                  <a:moveTo>
                    <a:pt x="0" y="0"/>
                  </a:moveTo>
                  <a:lnTo>
                    <a:pt x="12042775" y="0"/>
                  </a:lnTo>
                  <a:lnTo>
                    <a:pt x="12042775" y="152400"/>
                  </a:lnTo>
                  <a:lnTo>
                    <a:pt x="0" y="152400"/>
                  </a:lnTo>
                  <a:lnTo>
                    <a:pt x="0" y="0"/>
                  </a:lnTo>
                  <a:close/>
                </a:path>
              </a:pathLst>
            </a:custGeom>
            <a:blipFill>
              <a:blip r:embed="rId3"/>
              <a:stretch>
                <a:fillRect l="0" t="-13" r="0" b="-13"/>
              </a:stretch>
            </a:blipFill>
          </p:spPr>
        </p:sp>
      </p:grpSp>
      <p:grpSp>
        <p:nvGrpSpPr>
          <p:cNvPr name="Group 30" id="30"/>
          <p:cNvGrpSpPr/>
          <p:nvPr/>
        </p:nvGrpSpPr>
        <p:grpSpPr>
          <a:xfrm rot="0">
            <a:off x="4930899" y="7470577"/>
            <a:ext cx="622250" cy="622250"/>
            <a:chOff x="0" y="0"/>
            <a:chExt cx="829667" cy="829667"/>
          </a:xfrm>
        </p:grpSpPr>
        <p:sp>
          <p:nvSpPr>
            <p:cNvPr name="Freeform 31" id="31"/>
            <p:cNvSpPr/>
            <p:nvPr/>
          </p:nvSpPr>
          <p:spPr>
            <a:xfrm flipH="false" flipV="false" rot="0">
              <a:off x="0" y="0"/>
              <a:ext cx="829691" cy="829691"/>
            </a:xfrm>
            <a:custGeom>
              <a:avLst/>
              <a:gdLst/>
              <a:ahLst/>
              <a:cxnLst/>
              <a:rect r="r" b="b" t="t" l="l"/>
              <a:pathLst>
                <a:path h="829691" w="829691">
                  <a:moveTo>
                    <a:pt x="0" y="0"/>
                  </a:moveTo>
                  <a:lnTo>
                    <a:pt x="829691" y="0"/>
                  </a:lnTo>
                  <a:lnTo>
                    <a:pt x="829691" y="829691"/>
                  </a:lnTo>
                  <a:lnTo>
                    <a:pt x="0" y="829691"/>
                  </a:lnTo>
                  <a:lnTo>
                    <a:pt x="0" y="0"/>
                  </a:lnTo>
                  <a:close/>
                </a:path>
              </a:pathLst>
            </a:custGeom>
            <a:solidFill>
              <a:srgbClr val="FFFFFF"/>
            </a:solidFill>
            <a:ln w="12700">
              <a:solidFill>
                <a:srgbClr val="000000"/>
              </a:solidFill>
            </a:ln>
          </p:spPr>
        </p:sp>
      </p:grpSp>
      <p:sp>
        <p:nvSpPr>
          <p:cNvPr name="TextBox 32" id="32"/>
          <p:cNvSpPr txBox="true"/>
          <p:nvPr/>
        </p:nvSpPr>
        <p:spPr>
          <a:xfrm rot="0">
            <a:off x="5117604" y="7586341"/>
            <a:ext cx="248840" cy="365125"/>
          </a:xfrm>
          <a:prstGeom prst="rect">
            <a:avLst/>
          </a:prstGeom>
        </p:spPr>
        <p:txBody>
          <a:bodyPr anchor="t" rtlCol="false" tIns="0" lIns="0" bIns="0" rIns="0">
            <a:spAutoFit/>
          </a:bodyPr>
          <a:lstStyle/>
          <a:p>
            <a:pPr algn="ctr">
              <a:lnSpc>
                <a:spcPts val="3125"/>
              </a:lnSpc>
            </a:pPr>
            <a:r>
              <a:rPr lang="en-US" sz="1937">
                <a:solidFill>
                  <a:srgbClr val="FFFFFF"/>
                </a:solidFill>
                <a:latin typeface="League Spartan"/>
                <a:ea typeface="League Spartan"/>
                <a:cs typeface="League Spartan"/>
                <a:sym typeface="League Spartan"/>
              </a:rPr>
              <a:t>3</a:t>
            </a:r>
          </a:p>
        </p:txBody>
      </p:sp>
      <p:sp>
        <p:nvSpPr>
          <p:cNvPr name="TextBox 33" id="33"/>
          <p:cNvSpPr txBox="true"/>
          <p:nvPr/>
        </p:nvSpPr>
        <p:spPr>
          <a:xfrm rot="0">
            <a:off x="961876" y="8040738"/>
            <a:ext cx="2593181" cy="347980"/>
          </a:xfrm>
          <a:prstGeom prst="rect">
            <a:avLst/>
          </a:prstGeom>
        </p:spPr>
        <p:txBody>
          <a:bodyPr anchor="t" rtlCol="false" tIns="0" lIns="0" bIns="0" rIns="0">
            <a:spAutoFit/>
          </a:bodyPr>
          <a:lstStyle/>
          <a:p>
            <a:pPr algn="l">
              <a:lnSpc>
                <a:spcPts val="2749"/>
              </a:lnSpc>
            </a:pPr>
            <a:r>
              <a:rPr lang="en-US" sz="2199">
                <a:solidFill>
                  <a:srgbClr val="CFD0D8"/>
                </a:solidFill>
                <a:latin typeface="League Spartan"/>
                <a:ea typeface="League Spartan"/>
                <a:cs typeface="League Spartan"/>
                <a:sym typeface="League Spartan"/>
              </a:rPr>
              <a:t>Jumper Wires</a:t>
            </a:r>
          </a:p>
        </p:txBody>
      </p:sp>
      <p:sp>
        <p:nvSpPr>
          <p:cNvPr name="TextBox 34" id="34"/>
          <p:cNvSpPr txBox="true"/>
          <p:nvPr/>
        </p:nvSpPr>
        <p:spPr>
          <a:xfrm rot="0">
            <a:off x="961876" y="8514904"/>
            <a:ext cx="8560296" cy="780561"/>
          </a:xfrm>
          <a:prstGeom prst="rect">
            <a:avLst/>
          </a:prstGeom>
        </p:spPr>
        <p:txBody>
          <a:bodyPr anchor="t" rtlCol="false" tIns="0" lIns="0" bIns="0" rIns="0">
            <a:spAutoFit/>
          </a:bodyPr>
          <a:lstStyle/>
          <a:p>
            <a:pPr algn="l">
              <a:lnSpc>
                <a:spcPts val="3153"/>
              </a:lnSpc>
            </a:pPr>
            <a:r>
              <a:rPr lang="en-US" sz="2000">
                <a:solidFill>
                  <a:srgbClr val="CFD0D8"/>
                </a:solidFill>
                <a:latin typeface="TT Commons Pro"/>
                <a:ea typeface="TT Commons Pro"/>
                <a:cs typeface="TT Commons Pro"/>
                <a:sym typeface="TT Commons Pro"/>
              </a:rPr>
              <a:t>Connect all components to Arduino pins with flexibility. Color-coded wires help organize power, ground, and signal lines clearly.</a:t>
            </a:r>
          </a:p>
        </p:txBody>
      </p:sp>
      <p:grpSp>
        <p:nvGrpSpPr>
          <p:cNvPr name="Group 35" id="35"/>
          <p:cNvGrpSpPr/>
          <p:nvPr/>
        </p:nvGrpSpPr>
        <p:grpSpPr>
          <a:xfrm rot="0">
            <a:off x="10273605" y="1763166"/>
            <a:ext cx="7297788" cy="7297788"/>
            <a:chOff x="0" y="0"/>
            <a:chExt cx="9730383" cy="9730383"/>
          </a:xfrm>
        </p:grpSpPr>
        <p:sp>
          <p:nvSpPr>
            <p:cNvPr name="Freeform 36" id="36" descr="preencoded.png"/>
            <p:cNvSpPr/>
            <p:nvPr/>
          </p:nvSpPr>
          <p:spPr>
            <a:xfrm flipH="false" flipV="false" rot="0">
              <a:off x="0" y="0"/>
              <a:ext cx="9730359" cy="9730359"/>
            </a:xfrm>
            <a:custGeom>
              <a:avLst/>
              <a:gdLst/>
              <a:ahLst/>
              <a:cxnLst/>
              <a:rect r="r" b="b" t="t" l="l"/>
              <a:pathLst>
                <a:path h="9730359" w="9730359">
                  <a:moveTo>
                    <a:pt x="0" y="0"/>
                  </a:moveTo>
                  <a:lnTo>
                    <a:pt x="9730359" y="0"/>
                  </a:lnTo>
                  <a:lnTo>
                    <a:pt x="9730359" y="9730359"/>
                  </a:lnTo>
                  <a:lnTo>
                    <a:pt x="0" y="9730359"/>
                  </a:lnTo>
                  <a:lnTo>
                    <a:pt x="0" y="0"/>
                  </a:lnTo>
                  <a:close/>
                </a:path>
              </a:pathLst>
            </a:custGeom>
            <a:blipFill>
              <a:blip r:embed="rId4"/>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A2A2D"/>
        </a:solidFill>
      </p:bgPr>
    </p:bg>
    <p:spTree>
      <p:nvGrpSpPr>
        <p:cNvPr id="1" name=""/>
        <p:cNvGrpSpPr/>
        <p:nvPr/>
      </p:nvGrpSpPr>
      <p:grpSpPr>
        <a:xfrm>
          <a:off x="0" y="0"/>
          <a:ext cx="0" cy="0"/>
          <a:chOff x="0" y="0"/>
          <a:chExt cx="0" cy="0"/>
        </a:xfrm>
      </p:grpSpPr>
      <p:sp>
        <p:nvSpPr>
          <p:cNvPr name="Freeform 2" id="2"/>
          <p:cNvSpPr/>
          <p:nvPr/>
        </p:nvSpPr>
        <p:spPr>
          <a:xfrm flipH="false" flipV="false" rot="0">
            <a:off x="11256662" y="2130874"/>
            <a:ext cx="5608418" cy="5608418"/>
          </a:xfrm>
          <a:custGeom>
            <a:avLst/>
            <a:gdLst/>
            <a:ahLst/>
            <a:cxnLst/>
            <a:rect r="r" b="b" t="t" l="l"/>
            <a:pathLst>
              <a:path h="5608418" w="5608418">
                <a:moveTo>
                  <a:pt x="0" y="0"/>
                </a:moveTo>
                <a:lnTo>
                  <a:pt x="5608418" y="0"/>
                </a:lnTo>
                <a:lnTo>
                  <a:pt x="5608418" y="5608418"/>
                </a:lnTo>
                <a:lnTo>
                  <a:pt x="0" y="5608418"/>
                </a:lnTo>
                <a:lnTo>
                  <a:pt x="0" y="0"/>
                </a:lnTo>
                <a:close/>
              </a:path>
            </a:pathLst>
          </a:custGeom>
          <a:blipFill>
            <a:blip r:embed="rId2"/>
            <a:stretch>
              <a:fillRect l="-71404" t="-4487" r="-60185" b="0"/>
            </a:stretch>
          </a:blipFill>
        </p:spPr>
      </p:sp>
      <p:graphicFrame>
        <p:nvGraphicFramePr>
          <p:cNvPr name="Object 3" id="3"/>
          <p:cNvGraphicFramePr/>
          <p:nvPr/>
        </p:nvGraphicFramePr>
        <p:xfrm>
          <a:off x="1028700" y="1237117"/>
          <a:ext cx="9429750" cy="6286500"/>
        </p:xfrm>
        <a:graphic>
          <a:graphicData uri="http://schemas.openxmlformats.org/presentationml/2006/ole">
            <p:oleObj imgW="11315700" imgH="8166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955179" y="1159520"/>
            <a:ext cx="6823025" cy="836613"/>
          </a:xfrm>
          <a:prstGeom prst="rect">
            <a:avLst/>
          </a:prstGeom>
        </p:spPr>
        <p:txBody>
          <a:bodyPr anchor="t" rtlCol="false" tIns="0" lIns="0" bIns="0" rIns="0">
            <a:spAutoFit/>
          </a:bodyPr>
          <a:lstStyle/>
          <a:p>
            <a:pPr algn="l">
              <a:lnSpc>
                <a:spcPts val="6687"/>
              </a:lnSpc>
            </a:pPr>
            <a:r>
              <a:rPr lang="en-US" sz="5312">
                <a:solidFill>
                  <a:srgbClr val="CBCCCE"/>
                </a:solidFill>
                <a:latin typeface="League Spartan"/>
                <a:ea typeface="League Spartan"/>
                <a:cs typeface="League Spartan"/>
                <a:sym typeface="League Spartan"/>
              </a:rPr>
              <a:t>Motivation</a:t>
            </a:r>
          </a:p>
        </p:txBody>
      </p:sp>
      <p:grpSp>
        <p:nvGrpSpPr>
          <p:cNvPr name="Group 7" id="7"/>
          <p:cNvGrpSpPr/>
          <p:nvPr/>
        </p:nvGrpSpPr>
        <p:grpSpPr>
          <a:xfrm rot="0">
            <a:off x="950416" y="2582019"/>
            <a:ext cx="8061871" cy="3129111"/>
            <a:chOff x="0" y="0"/>
            <a:chExt cx="10749162" cy="4172148"/>
          </a:xfrm>
        </p:grpSpPr>
        <p:sp>
          <p:nvSpPr>
            <p:cNvPr name="Freeform 8" id="8"/>
            <p:cNvSpPr/>
            <p:nvPr/>
          </p:nvSpPr>
          <p:spPr>
            <a:xfrm flipH="false" flipV="false" rot="0">
              <a:off x="6350" y="6350"/>
              <a:ext cx="10736580" cy="4159504"/>
            </a:xfrm>
            <a:custGeom>
              <a:avLst/>
              <a:gdLst/>
              <a:ahLst/>
              <a:cxnLst/>
              <a:rect r="r" b="b" t="t" l="l"/>
              <a:pathLst>
                <a:path h="4159504" w="10736580">
                  <a:moveTo>
                    <a:pt x="0" y="152781"/>
                  </a:moveTo>
                  <a:cubicBezTo>
                    <a:pt x="0" y="68453"/>
                    <a:pt x="68580" y="0"/>
                    <a:pt x="153162" y="0"/>
                  </a:cubicBezTo>
                  <a:lnTo>
                    <a:pt x="10583418" y="0"/>
                  </a:lnTo>
                  <a:cubicBezTo>
                    <a:pt x="10668000" y="0"/>
                    <a:pt x="10736580" y="68453"/>
                    <a:pt x="10736580" y="152781"/>
                  </a:cubicBezTo>
                  <a:lnTo>
                    <a:pt x="10736580" y="4006596"/>
                  </a:lnTo>
                  <a:cubicBezTo>
                    <a:pt x="10736580" y="4091051"/>
                    <a:pt x="10668000" y="4159377"/>
                    <a:pt x="10583418" y="4159377"/>
                  </a:cubicBezTo>
                  <a:lnTo>
                    <a:pt x="153162" y="4159377"/>
                  </a:lnTo>
                  <a:cubicBezTo>
                    <a:pt x="68580" y="4159504"/>
                    <a:pt x="0" y="4091051"/>
                    <a:pt x="0" y="4006596"/>
                  </a:cubicBezTo>
                  <a:close/>
                </a:path>
              </a:pathLst>
            </a:custGeom>
            <a:solidFill>
              <a:srgbClr val="3D3D42"/>
            </a:solidFill>
          </p:spPr>
        </p:sp>
        <p:sp>
          <p:nvSpPr>
            <p:cNvPr name="Freeform 9" id="9"/>
            <p:cNvSpPr/>
            <p:nvPr/>
          </p:nvSpPr>
          <p:spPr>
            <a:xfrm flipH="false" flipV="false" rot="0">
              <a:off x="0" y="0"/>
              <a:ext cx="10749280" cy="4172204"/>
            </a:xfrm>
            <a:custGeom>
              <a:avLst/>
              <a:gdLst/>
              <a:ahLst/>
              <a:cxnLst/>
              <a:rect r="r" b="b" t="t" l="l"/>
              <a:pathLst>
                <a:path h="4172204" w="10749280">
                  <a:moveTo>
                    <a:pt x="0" y="159131"/>
                  </a:moveTo>
                  <a:cubicBezTo>
                    <a:pt x="0" y="71247"/>
                    <a:pt x="71374" y="0"/>
                    <a:pt x="159512" y="0"/>
                  </a:cubicBezTo>
                  <a:lnTo>
                    <a:pt x="10589768" y="0"/>
                  </a:lnTo>
                  <a:lnTo>
                    <a:pt x="10589768" y="6350"/>
                  </a:lnTo>
                  <a:lnTo>
                    <a:pt x="10589768" y="0"/>
                  </a:lnTo>
                  <a:cubicBezTo>
                    <a:pt x="10677779" y="0"/>
                    <a:pt x="10749280" y="71247"/>
                    <a:pt x="10749280" y="159131"/>
                  </a:cubicBezTo>
                  <a:lnTo>
                    <a:pt x="10742930" y="159131"/>
                  </a:lnTo>
                  <a:lnTo>
                    <a:pt x="10749280" y="159131"/>
                  </a:lnTo>
                  <a:lnTo>
                    <a:pt x="10749280" y="4012946"/>
                  </a:lnTo>
                  <a:lnTo>
                    <a:pt x="10742930" y="4012946"/>
                  </a:lnTo>
                  <a:lnTo>
                    <a:pt x="10749280" y="4012946"/>
                  </a:lnTo>
                  <a:cubicBezTo>
                    <a:pt x="10749280" y="4100830"/>
                    <a:pt x="10677906" y="4172077"/>
                    <a:pt x="10589768" y="4172077"/>
                  </a:cubicBezTo>
                  <a:lnTo>
                    <a:pt x="10589768" y="4165727"/>
                  </a:lnTo>
                  <a:lnTo>
                    <a:pt x="10589768" y="4172077"/>
                  </a:lnTo>
                  <a:lnTo>
                    <a:pt x="159512" y="4172077"/>
                  </a:lnTo>
                  <a:lnTo>
                    <a:pt x="159512" y="4165727"/>
                  </a:lnTo>
                  <a:lnTo>
                    <a:pt x="159512" y="4172077"/>
                  </a:lnTo>
                  <a:cubicBezTo>
                    <a:pt x="71374" y="4172204"/>
                    <a:pt x="0" y="4100957"/>
                    <a:pt x="0" y="4012946"/>
                  </a:cubicBezTo>
                  <a:lnTo>
                    <a:pt x="0" y="159131"/>
                  </a:lnTo>
                  <a:lnTo>
                    <a:pt x="6350" y="159131"/>
                  </a:lnTo>
                  <a:lnTo>
                    <a:pt x="0" y="159131"/>
                  </a:lnTo>
                  <a:moveTo>
                    <a:pt x="12700" y="159131"/>
                  </a:moveTo>
                  <a:lnTo>
                    <a:pt x="12700" y="4012946"/>
                  </a:lnTo>
                  <a:lnTo>
                    <a:pt x="6350" y="4012946"/>
                  </a:lnTo>
                  <a:lnTo>
                    <a:pt x="12700" y="4012946"/>
                  </a:lnTo>
                  <a:cubicBezTo>
                    <a:pt x="12700" y="4093845"/>
                    <a:pt x="78359" y="4159377"/>
                    <a:pt x="159512" y="4159377"/>
                  </a:cubicBezTo>
                  <a:lnTo>
                    <a:pt x="10589768" y="4159377"/>
                  </a:lnTo>
                  <a:cubicBezTo>
                    <a:pt x="10670794" y="4159377"/>
                    <a:pt x="10736580" y="4093845"/>
                    <a:pt x="10736580" y="4012946"/>
                  </a:cubicBezTo>
                  <a:lnTo>
                    <a:pt x="10736580" y="159131"/>
                  </a:lnTo>
                  <a:cubicBezTo>
                    <a:pt x="10736453" y="78232"/>
                    <a:pt x="10670794" y="12700"/>
                    <a:pt x="10589768" y="12700"/>
                  </a:cubicBezTo>
                  <a:lnTo>
                    <a:pt x="159512" y="12700"/>
                  </a:lnTo>
                  <a:lnTo>
                    <a:pt x="159512" y="6350"/>
                  </a:lnTo>
                  <a:lnTo>
                    <a:pt x="159512" y="12700"/>
                  </a:lnTo>
                  <a:cubicBezTo>
                    <a:pt x="78359" y="12700"/>
                    <a:pt x="12700" y="78232"/>
                    <a:pt x="12700" y="159131"/>
                  </a:cubicBezTo>
                  <a:close/>
                </a:path>
              </a:pathLst>
            </a:custGeom>
            <a:solidFill>
              <a:srgbClr val="56565B"/>
            </a:solidFill>
          </p:spPr>
        </p:sp>
      </p:grpSp>
      <p:grpSp>
        <p:nvGrpSpPr>
          <p:cNvPr name="Group 10" id="10"/>
          <p:cNvGrpSpPr/>
          <p:nvPr/>
        </p:nvGrpSpPr>
        <p:grpSpPr>
          <a:xfrm rot="0">
            <a:off x="1237506" y="2869109"/>
            <a:ext cx="818704" cy="818704"/>
            <a:chOff x="0" y="0"/>
            <a:chExt cx="1091605" cy="1091605"/>
          </a:xfrm>
        </p:grpSpPr>
        <p:sp>
          <p:nvSpPr>
            <p:cNvPr name="Freeform 11" id="11" descr="preencoded.png"/>
            <p:cNvSpPr/>
            <p:nvPr/>
          </p:nvSpPr>
          <p:spPr>
            <a:xfrm flipH="false" flipV="false" rot="0">
              <a:off x="0" y="0"/>
              <a:ext cx="1091565" cy="1091565"/>
            </a:xfrm>
            <a:custGeom>
              <a:avLst/>
              <a:gdLst/>
              <a:ahLst/>
              <a:cxnLst/>
              <a:rect r="r" b="b" t="t" l="l"/>
              <a:pathLst>
                <a:path h="1091565" w="1091565">
                  <a:moveTo>
                    <a:pt x="0" y="0"/>
                  </a:moveTo>
                  <a:lnTo>
                    <a:pt x="1091565" y="0"/>
                  </a:lnTo>
                  <a:lnTo>
                    <a:pt x="1091565" y="1091565"/>
                  </a:lnTo>
                  <a:lnTo>
                    <a:pt x="0" y="1091565"/>
                  </a:lnTo>
                  <a:lnTo>
                    <a:pt x="0" y="0"/>
                  </a:lnTo>
                  <a:close/>
                </a:path>
              </a:pathLst>
            </a:custGeom>
            <a:blipFill>
              <a:blip r:embed="rId3"/>
              <a:stretch>
                <a:fillRect l="0" t="0" r="-3" b="-3"/>
              </a:stretch>
            </a:blipFill>
          </p:spPr>
        </p:sp>
      </p:grpSp>
      <p:sp>
        <p:nvSpPr>
          <p:cNvPr name="Freeform 12" id="12" descr="preencoded.png"/>
          <p:cNvSpPr/>
          <p:nvPr/>
        </p:nvSpPr>
        <p:spPr>
          <a:xfrm flipH="false" flipV="false" rot="0">
            <a:off x="1462682" y="3094136"/>
            <a:ext cx="368350" cy="368350"/>
          </a:xfrm>
          <a:custGeom>
            <a:avLst/>
            <a:gdLst/>
            <a:ahLst/>
            <a:cxnLst/>
            <a:rect r="r" b="b" t="t" l="l"/>
            <a:pathLst>
              <a:path h="368350" w="368350">
                <a:moveTo>
                  <a:pt x="0" y="0"/>
                </a:moveTo>
                <a:lnTo>
                  <a:pt x="368350" y="0"/>
                </a:lnTo>
                <a:lnTo>
                  <a:pt x="368350" y="368350"/>
                </a:lnTo>
                <a:lnTo>
                  <a:pt x="0" y="368350"/>
                </a:lnTo>
                <a:lnTo>
                  <a:pt x="0" y="0"/>
                </a:lnTo>
                <a:close/>
              </a:path>
            </a:pathLst>
          </a:custGeom>
          <a:blipFill>
            <a:blip r:embed="rId4">
              <a:extLst>
                <a:ext uri="{96DAC541-7B7A-43D3-8B79-37D633B846F1}">
                  <asvg:svgBlip xmlns:asvg="http://schemas.microsoft.com/office/drawing/2016/SVG/main" r:embed="rId5"/>
                </a:ext>
              </a:extLst>
            </a:blip>
            <a:stretch>
              <a:fillRect l="-11538" t="0" r="-11538" b="0"/>
            </a:stretch>
          </a:blipFill>
        </p:spPr>
      </p:sp>
      <p:sp>
        <p:nvSpPr>
          <p:cNvPr name="TextBox 13" id="13"/>
          <p:cNvSpPr txBox="true"/>
          <p:nvPr/>
        </p:nvSpPr>
        <p:spPr>
          <a:xfrm rot="0">
            <a:off x="1237506" y="3941564"/>
            <a:ext cx="3411439" cy="417512"/>
          </a:xfrm>
          <a:prstGeom prst="rect">
            <a:avLst/>
          </a:prstGeom>
        </p:spPr>
        <p:txBody>
          <a:bodyPr anchor="t" rtlCol="false" tIns="0" lIns="0" bIns="0" rIns="0">
            <a:spAutoFit/>
          </a:bodyPr>
          <a:lstStyle/>
          <a:p>
            <a:pPr algn="l">
              <a:lnSpc>
                <a:spcPts val="3312"/>
              </a:lnSpc>
            </a:pPr>
            <a:r>
              <a:rPr lang="en-US" sz="2625">
                <a:solidFill>
                  <a:srgbClr val="CFD0D8"/>
                </a:solidFill>
                <a:latin typeface="League Spartan"/>
                <a:ea typeface="League Spartan"/>
                <a:cs typeface="League Spartan"/>
                <a:sym typeface="League Spartan"/>
              </a:rPr>
              <a:t>Vulnerability Issues</a:t>
            </a:r>
          </a:p>
        </p:txBody>
      </p:sp>
      <p:sp>
        <p:nvSpPr>
          <p:cNvPr name="TextBox 14" id="14"/>
          <p:cNvSpPr txBox="true"/>
          <p:nvPr/>
        </p:nvSpPr>
        <p:spPr>
          <a:xfrm rot="0">
            <a:off x="1237506" y="4464993"/>
            <a:ext cx="7487691" cy="830263"/>
          </a:xfrm>
          <a:prstGeom prst="rect">
            <a:avLst/>
          </a:prstGeom>
        </p:spPr>
        <p:txBody>
          <a:bodyPr anchor="t" rtlCol="false" tIns="0" lIns="0" bIns="0" rIns="0">
            <a:spAutoFit/>
          </a:bodyPr>
          <a:lstStyle/>
          <a:p>
            <a:pPr algn="l">
              <a:lnSpc>
                <a:spcPts val="3437"/>
              </a:lnSpc>
            </a:pPr>
            <a:r>
              <a:rPr lang="en-US" sz="2125">
                <a:solidFill>
                  <a:srgbClr val="CFD0D8"/>
                </a:solidFill>
                <a:latin typeface="TT Commons Pro"/>
                <a:ea typeface="TT Commons Pro"/>
                <a:cs typeface="TT Commons Pro"/>
                <a:sym typeface="TT Commons Pro"/>
              </a:rPr>
              <a:t>Traditional mechanical locks remain susceptible to physical theft, key duplication, and unauthorized entry attempts.</a:t>
            </a:r>
          </a:p>
        </p:txBody>
      </p:sp>
      <p:grpSp>
        <p:nvGrpSpPr>
          <p:cNvPr name="Group 15" id="15"/>
          <p:cNvGrpSpPr/>
          <p:nvPr/>
        </p:nvGrpSpPr>
        <p:grpSpPr>
          <a:xfrm rot="0">
            <a:off x="9275564" y="2582019"/>
            <a:ext cx="8062020" cy="3129111"/>
            <a:chOff x="0" y="0"/>
            <a:chExt cx="10749360" cy="4172148"/>
          </a:xfrm>
        </p:grpSpPr>
        <p:sp>
          <p:nvSpPr>
            <p:cNvPr name="Freeform 16" id="16"/>
            <p:cNvSpPr/>
            <p:nvPr/>
          </p:nvSpPr>
          <p:spPr>
            <a:xfrm flipH="false" flipV="false" rot="0">
              <a:off x="6350" y="6350"/>
              <a:ext cx="10736834" cy="4159504"/>
            </a:xfrm>
            <a:custGeom>
              <a:avLst/>
              <a:gdLst/>
              <a:ahLst/>
              <a:cxnLst/>
              <a:rect r="r" b="b" t="t" l="l"/>
              <a:pathLst>
                <a:path h="4159504" w="10736834">
                  <a:moveTo>
                    <a:pt x="0" y="152781"/>
                  </a:moveTo>
                  <a:cubicBezTo>
                    <a:pt x="0" y="68453"/>
                    <a:pt x="68580" y="0"/>
                    <a:pt x="153162" y="0"/>
                  </a:cubicBezTo>
                  <a:lnTo>
                    <a:pt x="10583672" y="0"/>
                  </a:lnTo>
                  <a:cubicBezTo>
                    <a:pt x="10668253" y="0"/>
                    <a:pt x="10736834" y="68453"/>
                    <a:pt x="10736834" y="152781"/>
                  </a:cubicBezTo>
                  <a:lnTo>
                    <a:pt x="10736834" y="4006596"/>
                  </a:lnTo>
                  <a:cubicBezTo>
                    <a:pt x="10736834" y="4091051"/>
                    <a:pt x="10668253" y="4159377"/>
                    <a:pt x="10583672" y="4159377"/>
                  </a:cubicBezTo>
                  <a:lnTo>
                    <a:pt x="153162" y="4159377"/>
                  </a:lnTo>
                  <a:cubicBezTo>
                    <a:pt x="68580" y="4159504"/>
                    <a:pt x="0" y="4091051"/>
                    <a:pt x="0" y="4006596"/>
                  </a:cubicBezTo>
                  <a:close/>
                </a:path>
              </a:pathLst>
            </a:custGeom>
            <a:solidFill>
              <a:srgbClr val="3D3D42"/>
            </a:solidFill>
          </p:spPr>
        </p:sp>
        <p:sp>
          <p:nvSpPr>
            <p:cNvPr name="Freeform 17" id="17"/>
            <p:cNvSpPr/>
            <p:nvPr/>
          </p:nvSpPr>
          <p:spPr>
            <a:xfrm flipH="false" flipV="false" rot="0">
              <a:off x="0" y="0"/>
              <a:ext cx="10749534" cy="4172204"/>
            </a:xfrm>
            <a:custGeom>
              <a:avLst/>
              <a:gdLst/>
              <a:ahLst/>
              <a:cxnLst/>
              <a:rect r="r" b="b" t="t" l="l"/>
              <a:pathLst>
                <a:path h="4172204" w="10749534">
                  <a:moveTo>
                    <a:pt x="0" y="159131"/>
                  </a:moveTo>
                  <a:cubicBezTo>
                    <a:pt x="0" y="71247"/>
                    <a:pt x="71374" y="0"/>
                    <a:pt x="159512" y="0"/>
                  </a:cubicBezTo>
                  <a:lnTo>
                    <a:pt x="10590022" y="0"/>
                  </a:lnTo>
                  <a:lnTo>
                    <a:pt x="10590022" y="6350"/>
                  </a:lnTo>
                  <a:lnTo>
                    <a:pt x="10590022" y="0"/>
                  </a:lnTo>
                  <a:cubicBezTo>
                    <a:pt x="10678033" y="0"/>
                    <a:pt x="10749534" y="71247"/>
                    <a:pt x="10749534" y="159131"/>
                  </a:cubicBezTo>
                  <a:lnTo>
                    <a:pt x="10743184" y="159131"/>
                  </a:lnTo>
                  <a:lnTo>
                    <a:pt x="10749534" y="159131"/>
                  </a:lnTo>
                  <a:lnTo>
                    <a:pt x="10749534" y="4012946"/>
                  </a:lnTo>
                  <a:lnTo>
                    <a:pt x="10743184" y="4012946"/>
                  </a:lnTo>
                  <a:lnTo>
                    <a:pt x="10749534" y="4012946"/>
                  </a:lnTo>
                  <a:cubicBezTo>
                    <a:pt x="10749534" y="4100830"/>
                    <a:pt x="10678160" y="4172077"/>
                    <a:pt x="10590022" y="4172077"/>
                  </a:cubicBezTo>
                  <a:lnTo>
                    <a:pt x="10590022" y="4165727"/>
                  </a:lnTo>
                  <a:lnTo>
                    <a:pt x="10590022" y="4172077"/>
                  </a:lnTo>
                  <a:lnTo>
                    <a:pt x="159512" y="4172077"/>
                  </a:lnTo>
                  <a:lnTo>
                    <a:pt x="159512" y="4165727"/>
                  </a:lnTo>
                  <a:lnTo>
                    <a:pt x="159512" y="4172077"/>
                  </a:lnTo>
                  <a:cubicBezTo>
                    <a:pt x="71374" y="4172204"/>
                    <a:pt x="0" y="4100957"/>
                    <a:pt x="0" y="4012946"/>
                  </a:cubicBezTo>
                  <a:lnTo>
                    <a:pt x="0" y="159131"/>
                  </a:lnTo>
                  <a:lnTo>
                    <a:pt x="6350" y="159131"/>
                  </a:lnTo>
                  <a:lnTo>
                    <a:pt x="0" y="159131"/>
                  </a:lnTo>
                  <a:moveTo>
                    <a:pt x="12700" y="159131"/>
                  </a:moveTo>
                  <a:lnTo>
                    <a:pt x="12700" y="4012946"/>
                  </a:lnTo>
                  <a:lnTo>
                    <a:pt x="6350" y="4012946"/>
                  </a:lnTo>
                  <a:lnTo>
                    <a:pt x="12700" y="4012946"/>
                  </a:lnTo>
                  <a:cubicBezTo>
                    <a:pt x="12700" y="4093845"/>
                    <a:pt x="78359" y="4159377"/>
                    <a:pt x="159512" y="4159377"/>
                  </a:cubicBezTo>
                  <a:lnTo>
                    <a:pt x="10590022" y="4159377"/>
                  </a:lnTo>
                  <a:cubicBezTo>
                    <a:pt x="10671048" y="4159377"/>
                    <a:pt x="10736834" y="4093845"/>
                    <a:pt x="10736834" y="4012946"/>
                  </a:cubicBezTo>
                  <a:lnTo>
                    <a:pt x="10736834" y="159131"/>
                  </a:lnTo>
                  <a:cubicBezTo>
                    <a:pt x="10736707" y="78232"/>
                    <a:pt x="10670921" y="12700"/>
                    <a:pt x="10589895" y="12700"/>
                  </a:cubicBezTo>
                  <a:lnTo>
                    <a:pt x="159512" y="12700"/>
                  </a:lnTo>
                  <a:lnTo>
                    <a:pt x="159512" y="6350"/>
                  </a:lnTo>
                  <a:lnTo>
                    <a:pt x="159512" y="12700"/>
                  </a:lnTo>
                  <a:cubicBezTo>
                    <a:pt x="78359" y="12700"/>
                    <a:pt x="12700" y="78232"/>
                    <a:pt x="12700" y="159131"/>
                  </a:cubicBezTo>
                  <a:close/>
                </a:path>
              </a:pathLst>
            </a:custGeom>
            <a:solidFill>
              <a:srgbClr val="56565B"/>
            </a:solidFill>
          </p:spPr>
        </p:sp>
      </p:grpSp>
      <p:grpSp>
        <p:nvGrpSpPr>
          <p:cNvPr name="Group 18" id="18"/>
          <p:cNvGrpSpPr/>
          <p:nvPr/>
        </p:nvGrpSpPr>
        <p:grpSpPr>
          <a:xfrm rot="0">
            <a:off x="9562654" y="2869109"/>
            <a:ext cx="818704" cy="818704"/>
            <a:chOff x="0" y="0"/>
            <a:chExt cx="1091605" cy="1091605"/>
          </a:xfrm>
        </p:grpSpPr>
        <p:sp>
          <p:nvSpPr>
            <p:cNvPr name="Freeform 19" id="19" descr="preencoded.png"/>
            <p:cNvSpPr/>
            <p:nvPr/>
          </p:nvSpPr>
          <p:spPr>
            <a:xfrm flipH="false" flipV="false" rot="0">
              <a:off x="0" y="0"/>
              <a:ext cx="1091565" cy="1091565"/>
            </a:xfrm>
            <a:custGeom>
              <a:avLst/>
              <a:gdLst/>
              <a:ahLst/>
              <a:cxnLst/>
              <a:rect r="r" b="b" t="t" l="l"/>
              <a:pathLst>
                <a:path h="1091565" w="1091565">
                  <a:moveTo>
                    <a:pt x="0" y="0"/>
                  </a:moveTo>
                  <a:lnTo>
                    <a:pt x="1091565" y="0"/>
                  </a:lnTo>
                  <a:lnTo>
                    <a:pt x="1091565" y="1091565"/>
                  </a:lnTo>
                  <a:lnTo>
                    <a:pt x="0" y="1091565"/>
                  </a:lnTo>
                  <a:lnTo>
                    <a:pt x="0" y="0"/>
                  </a:lnTo>
                  <a:close/>
                </a:path>
              </a:pathLst>
            </a:custGeom>
            <a:blipFill>
              <a:blip r:embed="rId6"/>
              <a:stretch>
                <a:fillRect l="0" t="0" r="-3" b="-3"/>
              </a:stretch>
            </a:blipFill>
          </p:spPr>
        </p:sp>
      </p:grpSp>
      <p:sp>
        <p:nvSpPr>
          <p:cNvPr name="Freeform 20" id="20" descr="preencoded.png"/>
          <p:cNvSpPr/>
          <p:nvPr/>
        </p:nvSpPr>
        <p:spPr>
          <a:xfrm flipH="false" flipV="false" rot="0">
            <a:off x="9787830" y="3094136"/>
            <a:ext cx="368350" cy="368350"/>
          </a:xfrm>
          <a:custGeom>
            <a:avLst/>
            <a:gdLst/>
            <a:ahLst/>
            <a:cxnLst/>
            <a:rect r="r" b="b" t="t" l="l"/>
            <a:pathLst>
              <a:path h="368350" w="368350">
                <a:moveTo>
                  <a:pt x="0" y="0"/>
                </a:moveTo>
                <a:lnTo>
                  <a:pt x="368350" y="0"/>
                </a:lnTo>
                <a:lnTo>
                  <a:pt x="368350" y="368350"/>
                </a:lnTo>
                <a:lnTo>
                  <a:pt x="0" y="368350"/>
                </a:lnTo>
                <a:lnTo>
                  <a:pt x="0" y="0"/>
                </a:lnTo>
                <a:close/>
              </a:path>
            </a:pathLst>
          </a:custGeom>
          <a:blipFill>
            <a:blip r:embed="rId7">
              <a:extLst>
                <a:ext uri="{96DAC541-7B7A-43D3-8B79-37D633B846F1}">
                  <asvg:svgBlip xmlns:asvg="http://schemas.microsoft.com/office/drawing/2016/SVG/main" r:embed="rId8"/>
                </a:ext>
              </a:extLst>
            </a:blip>
            <a:stretch>
              <a:fillRect l="0" t="-2564" r="0" b="-2564"/>
            </a:stretch>
          </a:blipFill>
        </p:spPr>
      </p:sp>
      <p:sp>
        <p:nvSpPr>
          <p:cNvPr name="TextBox 21" id="21"/>
          <p:cNvSpPr txBox="true"/>
          <p:nvPr/>
        </p:nvSpPr>
        <p:spPr>
          <a:xfrm rot="0">
            <a:off x="9562654" y="3941564"/>
            <a:ext cx="3411439" cy="417512"/>
          </a:xfrm>
          <a:prstGeom prst="rect">
            <a:avLst/>
          </a:prstGeom>
        </p:spPr>
        <p:txBody>
          <a:bodyPr anchor="t" rtlCol="false" tIns="0" lIns="0" bIns="0" rIns="0">
            <a:spAutoFit/>
          </a:bodyPr>
          <a:lstStyle/>
          <a:p>
            <a:pPr algn="l">
              <a:lnSpc>
                <a:spcPts val="3312"/>
              </a:lnSpc>
            </a:pPr>
            <a:r>
              <a:rPr lang="en-US" sz="2625">
                <a:solidFill>
                  <a:srgbClr val="CFD0D8"/>
                </a:solidFill>
                <a:latin typeface="League Spartan"/>
                <a:ea typeface="League Spartan"/>
                <a:cs typeface="League Spartan"/>
                <a:sym typeface="League Spartan"/>
              </a:rPr>
              <a:t>Market Demand</a:t>
            </a:r>
          </a:p>
        </p:txBody>
      </p:sp>
      <p:sp>
        <p:nvSpPr>
          <p:cNvPr name="TextBox 22" id="22"/>
          <p:cNvSpPr txBox="true"/>
          <p:nvPr/>
        </p:nvSpPr>
        <p:spPr>
          <a:xfrm rot="0">
            <a:off x="9562654" y="4464993"/>
            <a:ext cx="7487841" cy="830263"/>
          </a:xfrm>
          <a:prstGeom prst="rect">
            <a:avLst/>
          </a:prstGeom>
        </p:spPr>
        <p:txBody>
          <a:bodyPr anchor="t" rtlCol="false" tIns="0" lIns="0" bIns="0" rIns="0">
            <a:spAutoFit/>
          </a:bodyPr>
          <a:lstStyle/>
          <a:p>
            <a:pPr algn="l">
              <a:lnSpc>
                <a:spcPts val="3437"/>
              </a:lnSpc>
            </a:pPr>
            <a:r>
              <a:rPr lang="en-US" sz="2125">
                <a:solidFill>
                  <a:srgbClr val="CFD0D8"/>
                </a:solidFill>
                <a:latin typeface="TT Commons Pro"/>
                <a:ea typeface="TT Commons Pro"/>
                <a:cs typeface="TT Commons Pro"/>
                <a:sym typeface="TT Commons Pro"/>
              </a:rPr>
              <a:t>Growing consumer interest in automated, intelligent home security systems driven by IoT adoption.</a:t>
            </a:r>
          </a:p>
        </p:txBody>
      </p:sp>
      <p:grpSp>
        <p:nvGrpSpPr>
          <p:cNvPr name="Group 23" id="23"/>
          <p:cNvGrpSpPr/>
          <p:nvPr/>
        </p:nvGrpSpPr>
        <p:grpSpPr>
          <a:xfrm rot="0">
            <a:off x="950416" y="5974408"/>
            <a:ext cx="8061871" cy="3129111"/>
            <a:chOff x="0" y="0"/>
            <a:chExt cx="10749162" cy="4172148"/>
          </a:xfrm>
        </p:grpSpPr>
        <p:sp>
          <p:nvSpPr>
            <p:cNvPr name="Freeform 24" id="24"/>
            <p:cNvSpPr/>
            <p:nvPr/>
          </p:nvSpPr>
          <p:spPr>
            <a:xfrm flipH="false" flipV="false" rot="0">
              <a:off x="6350" y="6350"/>
              <a:ext cx="10736580" cy="4159504"/>
            </a:xfrm>
            <a:custGeom>
              <a:avLst/>
              <a:gdLst/>
              <a:ahLst/>
              <a:cxnLst/>
              <a:rect r="r" b="b" t="t" l="l"/>
              <a:pathLst>
                <a:path h="4159504" w="10736580">
                  <a:moveTo>
                    <a:pt x="0" y="152781"/>
                  </a:moveTo>
                  <a:cubicBezTo>
                    <a:pt x="0" y="68453"/>
                    <a:pt x="68580" y="0"/>
                    <a:pt x="153162" y="0"/>
                  </a:cubicBezTo>
                  <a:lnTo>
                    <a:pt x="10583418" y="0"/>
                  </a:lnTo>
                  <a:cubicBezTo>
                    <a:pt x="10668000" y="0"/>
                    <a:pt x="10736580" y="68453"/>
                    <a:pt x="10736580" y="152781"/>
                  </a:cubicBezTo>
                  <a:lnTo>
                    <a:pt x="10736580" y="4006596"/>
                  </a:lnTo>
                  <a:cubicBezTo>
                    <a:pt x="10736580" y="4091051"/>
                    <a:pt x="10668000" y="4159377"/>
                    <a:pt x="10583418" y="4159377"/>
                  </a:cubicBezTo>
                  <a:lnTo>
                    <a:pt x="153162" y="4159377"/>
                  </a:lnTo>
                  <a:cubicBezTo>
                    <a:pt x="68580" y="4159504"/>
                    <a:pt x="0" y="4091051"/>
                    <a:pt x="0" y="4006596"/>
                  </a:cubicBezTo>
                  <a:close/>
                </a:path>
              </a:pathLst>
            </a:custGeom>
            <a:solidFill>
              <a:srgbClr val="3D3D42"/>
            </a:solidFill>
          </p:spPr>
        </p:sp>
        <p:sp>
          <p:nvSpPr>
            <p:cNvPr name="Freeform 25" id="25"/>
            <p:cNvSpPr/>
            <p:nvPr/>
          </p:nvSpPr>
          <p:spPr>
            <a:xfrm flipH="false" flipV="false" rot="0">
              <a:off x="0" y="0"/>
              <a:ext cx="10749280" cy="4172204"/>
            </a:xfrm>
            <a:custGeom>
              <a:avLst/>
              <a:gdLst/>
              <a:ahLst/>
              <a:cxnLst/>
              <a:rect r="r" b="b" t="t" l="l"/>
              <a:pathLst>
                <a:path h="4172204" w="10749280">
                  <a:moveTo>
                    <a:pt x="0" y="159131"/>
                  </a:moveTo>
                  <a:cubicBezTo>
                    <a:pt x="0" y="71247"/>
                    <a:pt x="71374" y="0"/>
                    <a:pt x="159512" y="0"/>
                  </a:cubicBezTo>
                  <a:lnTo>
                    <a:pt x="10589768" y="0"/>
                  </a:lnTo>
                  <a:lnTo>
                    <a:pt x="10589768" y="6350"/>
                  </a:lnTo>
                  <a:lnTo>
                    <a:pt x="10589768" y="0"/>
                  </a:lnTo>
                  <a:cubicBezTo>
                    <a:pt x="10677779" y="0"/>
                    <a:pt x="10749280" y="71247"/>
                    <a:pt x="10749280" y="159131"/>
                  </a:cubicBezTo>
                  <a:lnTo>
                    <a:pt x="10742930" y="159131"/>
                  </a:lnTo>
                  <a:lnTo>
                    <a:pt x="10749280" y="159131"/>
                  </a:lnTo>
                  <a:lnTo>
                    <a:pt x="10749280" y="4012946"/>
                  </a:lnTo>
                  <a:lnTo>
                    <a:pt x="10742930" y="4012946"/>
                  </a:lnTo>
                  <a:lnTo>
                    <a:pt x="10749280" y="4012946"/>
                  </a:lnTo>
                  <a:cubicBezTo>
                    <a:pt x="10749280" y="4100830"/>
                    <a:pt x="10677906" y="4172077"/>
                    <a:pt x="10589768" y="4172077"/>
                  </a:cubicBezTo>
                  <a:lnTo>
                    <a:pt x="10589768" y="4165727"/>
                  </a:lnTo>
                  <a:lnTo>
                    <a:pt x="10589768" y="4172077"/>
                  </a:lnTo>
                  <a:lnTo>
                    <a:pt x="159512" y="4172077"/>
                  </a:lnTo>
                  <a:lnTo>
                    <a:pt x="159512" y="4165727"/>
                  </a:lnTo>
                  <a:lnTo>
                    <a:pt x="159512" y="4172077"/>
                  </a:lnTo>
                  <a:cubicBezTo>
                    <a:pt x="71374" y="4172204"/>
                    <a:pt x="0" y="4100957"/>
                    <a:pt x="0" y="4012946"/>
                  </a:cubicBezTo>
                  <a:lnTo>
                    <a:pt x="0" y="159131"/>
                  </a:lnTo>
                  <a:lnTo>
                    <a:pt x="6350" y="159131"/>
                  </a:lnTo>
                  <a:lnTo>
                    <a:pt x="0" y="159131"/>
                  </a:lnTo>
                  <a:moveTo>
                    <a:pt x="12700" y="159131"/>
                  </a:moveTo>
                  <a:lnTo>
                    <a:pt x="12700" y="4012946"/>
                  </a:lnTo>
                  <a:lnTo>
                    <a:pt x="6350" y="4012946"/>
                  </a:lnTo>
                  <a:lnTo>
                    <a:pt x="12700" y="4012946"/>
                  </a:lnTo>
                  <a:cubicBezTo>
                    <a:pt x="12700" y="4093845"/>
                    <a:pt x="78359" y="4159377"/>
                    <a:pt x="159512" y="4159377"/>
                  </a:cubicBezTo>
                  <a:lnTo>
                    <a:pt x="10589768" y="4159377"/>
                  </a:lnTo>
                  <a:cubicBezTo>
                    <a:pt x="10670794" y="4159377"/>
                    <a:pt x="10736580" y="4093845"/>
                    <a:pt x="10736580" y="4012946"/>
                  </a:cubicBezTo>
                  <a:lnTo>
                    <a:pt x="10736580" y="159131"/>
                  </a:lnTo>
                  <a:cubicBezTo>
                    <a:pt x="10736453" y="78232"/>
                    <a:pt x="10670794" y="12700"/>
                    <a:pt x="10589768" y="12700"/>
                  </a:cubicBezTo>
                  <a:lnTo>
                    <a:pt x="159512" y="12700"/>
                  </a:lnTo>
                  <a:lnTo>
                    <a:pt x="159512" y="6350"/>
                  </a:lnTo>
                  <a:lnTo>
                    <a:pt x="159512" y="12700"/>
                  </a:lnTo>
                  <a:cubicBezTo>
                    <a:pt x="78359" y="12700"/>
                    <a:pt x="12700" y="78232"/>
                    <a:pt x="12700" y="159131"/>
                  </a:cubicBezTo>
                  <a:close/>
                </a:path>
              </a:pathLst>
            </a:custGeom>
            <a:solidFill>
              <a:srgbClr val="56565B"/>
            </a:solidFill>
          </p:spPr>
        </p:sp>
      </p:grpSp>
      <p:grpSp>
        <p:nvGrpSpPr>
          <p:cNvPr name="Group 26" id="26"/>
          <p:cNvGrpSpPr/>
          <p:nvPr/>
        </p:nvGrpSpPr>
        <p:grpSpPr>
          <a:xfrm rot="0">
            <a:off x="1237506" y="6261498"/>
            <a:ext cx="818704" cy="818704"/>
            <a:chOff x="0" y="0"/>
            <a:chExt cx="1091605" cy="1091605"/>
          </a:xfrm>
        </p:grpSpPr>
        <p:sp>
          <p:nvSpPr>
            <p:cNvPr name="Freeform 27" id="27" descr="preencoded.png"/>
            <p:cNvSpPr/>
            <p:nvPr/>
          </p:nvSpPr>
          <p:spPr>
            <a:xfrm flipH="false" flipV="false" rot="0">
              <a:off x="0" y="0"/>
              <a:ext cx="1091565" cy="1091565"/>
            </a:xfrm>
            <a:custGeom>
              <a:avLst/>
              <a:gdLst/>
              <a:ahLst/>
              <a:cxnLst/>
              <a:rect r="r" b="b" t="t" l="l"/>
              <a:pathLst>
                <a:path h="1091565" w="1091565">
                  <a:moveTo>
                    <a:pt x="0" y="0"/>
                  </a:moveTo>
                  <a:lnTo>
                    <a:pt x="1091565" y="0"/>
                  </a:lnTo>
                  <a:lnTo>
                    <a:pt x="1091565" y="1091565"/>
                  </a:lnTo>
                  <a:lnTo>
                    <a:pt x="0" y="1091565"/>
                  </a:lnTo>
                  <a:lnTo>
                    <a:pt x="0" y="0"/>
                  </a:lnTo>
                  <a:close/>
                </a:path>
              </a:pathLst>
            </a:custGeom>
            <a:blipFill>
              <a:blip r:embed="rId9"/>
              <a:stretch>
                <a:fillRect l="0" t="0" r="-3" b="-3"/>
              </a:stretch>
            </a:blipFill>
          </p:spPr>
        </p:sp>
      </p:grpSp>
      <p:sp>
        <p:nvSpPr>
          <p:cNvPr name="Freeform 28" id="28" descr="preencoded.png"/>
          <p:cNvSpPr/>
          <p:nvPr/>
        </p:nvSpPr>
        <p:spPr>
          <a:xfrm flipH="false" flipV="false" rot="0">
            <a:off x="1462682" y="6486525"/>
            <a:ext cx="368350" cy="368350"/>
          </a:xfrm>
          <a:custGeom>
            <a:avLst/>
            <a:gdLst/>
            <a:ahLst/>
            <a:cxnLst/>
            <a:rect r="r" b="b" t="t" l="l"/>
            <a:pathLst>
              <a:path h="368350" w="368350">
                <a:moveTo>
                  <a:pt x="0" y="0"/>
                </a:moveTo>
                <a:lnTo>
                  <a:pt x="368350" y="0"/>
                </a:lnTo>
                <a:lnTo>
                  <a:pt x="368350" y="368350"/>
                </a:lnTo>
                <a:lnTo>
                  <a:pt x="0" y="368350"/>
                </a:lnTo>
                <a:lnTo>
                  <a:pt x="0" y="0"/>
                </a:lnTo>
                <a:close/>
              </a:path>
            </a:pathLst>
          </a:custGeom>
          <a:blipFill>
            <a:blip r:embed="rId10">
              <a:extLst>
                <a:ext uri="{96DAC541-7B7A-43D3-8B79-37D633B846F1}">
                  <asvg:svgBlip xmlns:asvg="http://schemas.microsoft.com/office/drawing/2016/SVG/main" r:embed="rId11"/>
                </a:ext>
              </a:extLst>
            </a:blip>
            <a:stretch>
              <a:fillRect l="-1282" t="0" r="-1282" b="0"/>
            </a:stretch>
          </a:blipFill>
        </p:spPr>
      </p:sp>
      <p:sp>
        <p:nvSpPr>
          <p:cNvPr name="TextBox 29" id="29"/>
          <p:cNvSpPr txBox="true"/>
          <p:nvPr/>
        </p:nvSpPr>
        <p:spPr>
          <a:xfrm rot="0">
            <a:off x="1237506" y="7333952"/>
            <a:ext cx="4541976" cy="417512"/>
          </a:xfrm>
          <a:prstGeom prst="rect">
            <a:avLst/>
          </a:prstGeom>
        </p:spPr>
        <p:txBody>
          <a:bodyPr anchor="t" rtlCol="false" tIns="0" lIns="0" bIns="0" rIns="0">
            <a:spAutoFit/>
          </a:bodyPr>
          <a:lstStyle/>
          <a:p>
            <a:pPr algn="l">
              <a:lnSpc>
                <a:spcPts val="3312"/>
              </a:lnSpc>
            </a:pPr>
            <a:r>
              <a:rPr lang="en-US" sz="2625">
                <a:solidFill>
                  <a:srgbClr val="CFD0D8"/>
                </a:solidFill>
                <a:latin typeface="League Spartan"/>
                <a:ea typeface="League Spartan"/>
                <a:cs typeface="League Spartan"/>
                <a:sym typeface="League Spartan"/>
              </a:rPr>
              <a:t>Technology Advantage</a:t>
            </a:r>
          </a:p>
        </p:txBody>
      </p:sp>
      <p:sp>
        <p:nvSpPr>
          <p:cNvPr name="TextBox 30" id="30"/>
          <p:cNvSpPr txBox="true"/>
          <p:nvPr/>
        </p:nvSpPr>
        <p:spPr>
          <a:xfrm rot="0">
            <a:off x="1237506" y="7857381"/>
            <a:ext cx="7487691" cy="830263"/>
          </a:xfrm>
          <a:prstGeom prst="rect">
            <a:avLst/>
          </a:prstGeom>
        </p:spPr>
        <p:txBody>
          <a:bodyPr anchor="t" rtlCol="false" tIns="0" lIns="0" bIns="0" rIns="0">
            <a:spAutoFit/>
          </a:bodyPr>
          <a:lstStyle/>
          <a:p>
            <a:pPr algn="l">
              <a:lnSpc>
                <a:spcPts val="3437"/>
              </a:lnSpc>
            </a:pPr>
            <a:r>
              <a:rPr lang="en-US" sz="2125">
                <a:solidFill>
                  <a:srgbClr val="CFD0D8"/>
                </a:solidFill>
                <a:latin typeface="TT Commons Pro"/>
                <a:ea typeface="TT Commons Pro"/>
                <a:cs typeface="TT Commons Pro"/>
                <a:sym typeface="TT Commons Pro"/>
              </a:rPr>
              <a:t>Embedded systems enable real-time monitoring, remote control capabilities, and instant security response.</a:t>
            </a:r>
          </a:p>
        </p:txBody>
      </p:sp>
      <p:grpSp>
        <p:nvGrpSpPr>
          <p:cNvPr name="Group 31" id="31"/>
          <p:cNvGrpSpPr/>
          <p:nvPr/>
        </p:nvGrpSpPr>
        <p:grpSpPr>
          <a:xfrm rot="0">
            <a:off x="9275564" y="5974408"/>
            <a:ext cx="8062020" cy="3129111"/>
            <a:chOff x="0" y="0"/>
            <a:chExt cx="10749360" cy="4172148"/>
          </a:xfrm>
        </p:grpSpPr>
        <p:sp>
          <p:nvSpPr>
            <p:cNvPr name="Freeform 32" id="32"/>
            <p:cNvSpPr/>
            <p:nvPr/>
          </p:nvSpPr>
          <p:spPr>
            <a:xfrm flipH="false" flipV="false" rot="0">
              <a:off x="6350" y="6350"/>
              <a:ext cx="10736834" cy="4159504"/>
            </a:xfrm>
            <a:custGeom>
              <a:avLst/>
              <a:gdLst/>
              <a:ahLst/>
              <a:cxnLst/>
              <a:rect r="r" b="b" t="t" l="l"/>
              <a:pathLst>
                <a:path h="4159504" w="10736834">
                  <a:moveTo>
                    <a:pt x="0" y="152781"/>
                  </a:moveTo>
                  <a:cubicBezTo>
                    <a:pt x="0" y="68453"/>
                    <a:pt x="68580" y="0"/>
                    <a:pt x="153162" y="0"/>
                  </a:cubicBezTo>
                  <a:lnTo>
                    <a:pt x="10583672" y="0"/>
                  </a:lnTo>
                  <a:cubicBezTo>
                    <a:pt x="10668253" y="0"/>
                    <a:pt x="10736834" y="68453"/>
                    <a:pt x="10736834" y="152781"/>
                  </a:cubicBezTo>
                  <a:lnTo>
                    <a:pt x="10736834" y="4006596"/>
                  </a:lnTo>
                  <a:cubicBezTo>
                    <a:pt x="10736834" y="4091051"/>
                    <a:pt x="10668253" y="4159377"/>
                    <a:pt x="10583672" y="4159377"/>
                  </a:cubicBezTo>
                  <a:lnTo>
                    <a:pt x="153162" y="4159377"/>
                  </a:lnTo>
                  <a:cubicBezTo>
                    <a:pt x="68580" y="4159504"/>
                    <a:pt x="0" y="4091051"/>
                    <a:pt x="0" y="4006596"/>
                  </a:cubicBezTo>
                  <a:close/>
                </a:path>
              </a:pathLst>
            </a:custGeom>
            <a:solidFill>
              <a:srgbClr val="3D3D42"/>
            </a:solidFill>
          </p:spPr>
        </p:sp>
        <p:sp>
          <p:nvSpPr>
            <p:cNvPr name="Freeform 33" id="33"/>
            <p:cNvSpPr/>
            <p:nvPr/>
          </p:nvSpPr>
          <p:spPr>
            <a:xfrm flipH="false" flipV="false" rot="0">
              <a:off x="0" y="0"/>
              <a:ext cx="10749534" cy="4172204"/>
            </a:xfrm>
            <a:custGeom>
              <a:avLst/>
              <a:gdLst/>
              <a:ahLst/>
              <a:cxnLst/>
              <a:rect r="r" b="b" t="t" l="l"/>
              <a:pathLst>
                <a:path h="4172204" w="10749534">
                  <a:moveTo>
                    <a:pt x="0" y="159131"/>
                  </a:moveTo>
                  <a:cubicBezTo>
                    <a:pt x="0" y="71247"/>
                    <a:pt x="71374" y="0"/>
                    <a:pt x="159512" y="0"/>
                  </a:cubicBezTo>
                  <a:lnTo>
                    <a:pt x="10590022" y="0"/>
                  </a:lnTo>
                  <a:lnTo>
                    <a:pt x="10590022" y="6350"/>
                  </a:lnTo>
                  <a:lnTo>
                    <a:pt x="10590022" y="0"/>
                  </a:lnTo>
                  <a:cubicBezTo>
                    <a:pt x="10678033" y="0"/>
                    <a:pt x="10749534" y="71247"/>
                    <a:pt x="10749534" y="159131"/>
                  </a:cubicBezTo>
                  <a:lnTo>
                    <a:pt x="10743184" y="159131"/>
                  </a:lnTo>
                  <a:lnTo>
                    <a:pt x="10749534" y="159131"/>
                  </a:lnTo>
                  <a:lnTo>
                    <a:pt x="10749534" y="4012946"/>
                  </a:lnTo>
                  <a:lnTo>
                    <a:pt x="10743184" y="4012946"/>
                  </a:lnTo>
                  <a:lnTo>
                    <a:pt x="10749534" y="4012946"/>
                  </a:lnTo>
                  <a:cubicBezTo>
                    <a:pt x="10749534" y="4100830"/>
                    <a:pt x="10678160" y="4172077"/>
                    <a:pt x="10590022" y="4172077"/>
                  </a:cubicBezTo>
                  <a:lnTo>
                    <a:pt x="10590022" y="4165727"/>
                  </a:lnTo>
                  <a:lnTo>
                    <a:pt x="10590022" y="4172077"/>
                  </a:lnTo>
                  <a:lnTo>
                    <a:pt x="159512" y="4172077"/>
                  </a:lnTo>
                  <a:lnTo>
                    <a:pt x="159512" y="4165727"/>
                  </a:lnTo>
                  <a:lnTo>
                    <a:pt x="159512" y="4172077"/>
                  </a:lnTo>
                  <a:cubicBezTo>
                    <a:pt x="71374" y="4172204"/>
                    <a:pt x="0" y="4100957"/>
                    <a:pt x="0" y="4012946"/>
                  </a:cubicBezTo>
                  <a:lnTo>
                    <a:pt x="0" y="159131"/>
                  </a:lnTo>
                  <a:lnTo>
                    <a:pt x="6350" y="159131"/>
                  </a:lnTo>
                  <a:lnTo>
                    <a:pt x="0" y="159131"/>
                  </a:lnTo>
                  <a:moveTo>
                    <a:pt x="12700" y="159131"/>
                  </a:moveTo>
                  <a:lnTo>
                    <a:pt x="12700" y="4012946"/>
                  </a:lnTo>
                  <a:lnTo>
                    <a:pt x="6350" y="4012946"/>
                  </a:lnTo>
                  <a:lnTo>
                    <a:pt x="12700" y="4012946"/>
                  </a:lnTo>
                  <a:cubicBezTo>
                    <a:pt x="12700" y="4093845"/>
                    <a:pt x="78359" y="4159377"/>
                    <a:pt x="159512" y="4159377"/>
                  </a:cubicBezTo>
                  <a:lnTo>
                    <a:pt x="10590022" y="4159377"/>
                  </a:lnTo>
                  <a:cubicBezTo>
                    <a:pt x="10671048" y="4159377"/>
                    <a:pt x="10736834" y="4093845"/>
                    <a:pt x="10736834" y="4012946"/>
                  </a:cubicBezTo>
                  <a:lnTo>
                    <a:pt x="10736834" y="159131"/>
                  </a:lnTo>
                  <a:cubicBezTo>
                    <a:pt x="10736707" y="78232"/>
                    <a:pt x="10670921" y="12700"/>
                    <a:pt x="10589895" y="12700"/>
                  </a:cubicBezTo>
                  <a:lnTo>
                    <a:pt x="159512" y="12700"/>
                  </a:lnTo>
                  <a:lnTo>
                    <a:pt x="159512" y="6350"/>
                  </a:lnTo>
                  <a:lnTo>
                    <a:pt x="159512" y="12700"/>
                  </a:lnTo>
                  <a:cubicBezTo>
                    <a:pt x="78359" y="12700"/>
                    <a:pt x="12700" y="78232"/>
                    <a:pt x="12700" y="159131"/>
                  </a:cubicBezTo>
                  <a:close/>
                </a:path>
              </a:pathLst>
            </a:custGeom>
            <a:solidFill>
              <a:srgbClr val="56565B"/>
            </a:solidFill>
          </p:spPr>
        </p:sp>
      </p:grpSp>
      <p:grpSp>
        <p:nvGrpSpPr>
          <p:cNvPr name="Group 34" id="34"/>
          <p:cNvGrpSpPr/>
          <p:nvPr/>
        </p:nvGrpSpPr>
        <p:grpSpPr>
          <a:xfrm rot="0">
            <a:off x="9562654" y="6261498"/>
            <a:ext cx="818704" cy="818704"/>
            <a:chOff x="0" y="0"/>
            <a:chExt cx="1091605" cy="1091605"/>
          </a:xfrm>
        </p:grpSpPr>
        <p:sp>
          <p:nvSpPr>
            <p:cNvPr name="Freeform 35" id="35" descr="preencoded.png"/>
            <p:cNvSpPr/>
            <p:nvPr/>
          </p:nvSpPr>
          <p:spPr>
            <a:xfrm flipH="false" flipV="false" rot="0">
              <a:off x="0" y="0"/>
              <a:ext cx="1091565" cy="1091565"/>
            </a:xfrm>
            <a:custGeom>
              <a:avLst/>
              <a:gdLst/>
              <a:ahLst/>
              <a:cxnLst/>
              <a:rect r="r" b="b" t="t" l="l"/>
              <a:pathLst>
                <a:path h="1091565" w="1091565">
                  <a:moveTo>
                    <a:pt x="0" y="0"/>
                  </a:moveTo>
                  <a:lnTo>
                    <a:pt x="1091565" y="0"/>
                  </a:lnTo>
                  <a:lnTo>
                    <a:pt x="1091565" y="1091565"/>
                  </a:lnTo>
                  <a:lnTo>
                    <a:pt x="0" y="1091565"/>
                  </a:lnTo>
                  <a:lnTo>
                    <a:pt x="0" y="0"/>
                  </a:lnTo>
                  <a:close/>
                </a:path>
              </a:pathLst>
            </a:custGeom>
            <a:blipFill>
              <a:blip r:embed="rId12"/>
              <a:stretch>
                <a:fillRect l="0" t="0" r="-3" b="-3"/>
              </a:stretch>
            </a:blipFill>
          </p:spPr>
        </p:sp>
      </p:grpSp>
      <p:sp>
        <p:nvSpPr>
          <p:cNvPr name="Freeform 36" id="36" descr="preencoded.png"/>
          <p:cNvSpPr/>
          <p:nvPr/>
        </p:nvSpPr>
        <p:spPr>
          <a:xfrm flipH="false" flipV="false" rot="0">
            <a:off x="9787830" y="6486525"/>
            <a:ext cx="368350" cy="368350"/>
          </a:xfrm>
          <a:custGeom>
            <a:avLst/>
            <a:gdLst/>
            <a:ahLst/>
            <a:cxnLst/>
            <a:rect r="r" b="b" t="t" l="l"/>
            <a:pathLst>
              <a:path h="368350" w="368350">
                <a:moveTo>
                  <a:pt x="0" y="0"/>
                </a:moveTo>
                <a:lnTo>
                  <a:pt x="368350" y="0"/>
                </a:lnTo>
                <a:lnTo>
                  <a:pt x="368350" y="368350"/>
                </a:lnTo>
                <a:lnTo>
                  <a:pt x="0" y="368350"/>
                </a:lnTo>
                <a:lnTo>
                  <a:pt x="0" y="0"/>
                </a:lnTo>
                <a:close/>
              </a:path>
            </a:pathLst>
          </a:custGeom>
          <a:blipFill>
            <a:blip r:embed="rId13">
              <a:extLst>
                <a:ext uri="{96DAC541-7B7A-43D3-8B79-37D633B846F1}">
                  <asvg:svgBlip xmlns:asvg="http://schemas.microsoft.com/office/drawing/2016/SVG/main" r:embed="rId14"/>
                </a:ext>
              </a:extLst>
            </a:blip>
            <a:stretch>
              <a:fillRect l="0" t="-17948" r="0" b="-17948"/>
            </a:stretch>
          </a:blipFill>
        </p:spPr>
      </p:sp>
      <p:sp>
        <p:nvSpPr>
          <p:cNvPr name="TextBox 37" id="37"/>
          <p:cNvSpPr txBox="true"/>
          <p:nvPr/>
        </p:nvSpPr>
        <p:spPr>
          <a:xfrm rot="0">
            <a:off x="9562654" y="7333952"/>
            <a:ext cx="3411439" cy="417512"/>
          </a:xfrm>
          <a:prstGeom prst="rect">
            <a:avLst/>
          </a:prstGeom>
        </p:spPr>
        <p:txBody>
          <a:bodyPr anchor="t" rtlCol="false" tIns="0" lIns="0" bIns="0" rIns="0">
            <a:spAutoFit/>
          </a:bodyPr>
          <a:lstStyle/>
          <a:p>
            <a:pPr algn="l">
              <a:lnSpc>
                <a:spcPts val="3312"/>
              </a:lnSpc>
            </a:pPr>
            <a:r>
              <a:rPr lang="en-US" sz="2625">
                <a:solidFill>
                  <a:srgbClr val="CFD0D8"/>
                </a:solidFill>
                <a:latin typeface="League Spartan"/>
                <a:ea typeface="League Spartan"/>
                <a:cs typeface="League Spartan"/>
                <a:sym typeface="League Spartan"/>
              </a:rPr>
              <a:t>Educational Value</a:t>
            </a:r>
          </a:p>
        </p:txBody>
      </p:sp>
      <p:sp>
        <p:nvSpPr>
          <p:cNvPr name="TextBox 38" id="38"/>
          <p:cNvSpPr txBox="true"/>
          <p:nvPr/>
        </p:nvSpPr>
        <p:spPr>
          <a:xfrm rot="0">
            <a:off x="9562654" y="7857381"/>
            <a:ext cx="7487841" cy="830263"/>
          </a:xfrm>
          <a:prstGeom prst="rect">
            <a:avLst/>
          </a:prstGeom>
        </p:spPr>
        <p:txBody>
          <a:bodyPr anchor="t" rtlCol="false" tIns="0" lIns="0" bIns="0" rIns="0">
            <a:spAutoFit/>
          </a:bodyPr>
          <a:lstStyle/>
          <a:p>
            <a:pPr algn="l">
              <a:lnSpc>
                <a:spcPts val="3437"/>
              </a:lnSpc>
            </a:pPr>
            <a:r>
              <a:rPr lang="en-US" sz="2125">
                <a:solidFill>
                  <a:srgbClr val="CFD0D8"/>
                </a:solidFill>
                <a:latin typeface="TT Commons Pro"/>
                <a:ea typeface="TT Commons Pro"/>
                <a:cs typeface="TT Commons Pro"/>
                <a:sym typeface="TT Commons Pro"/>
              </a:rPr>
              <a:t>Hands-on experience with microcontroller programming, sensor integration, and practical automation design.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748904" y="569416"/>
            <a:ext cx="9036993" cy="757138"/>
          </a:xfrm>
          <a:prstGeom prst="rect">
            <a:avLst/>
          </a:prstGeom>
        </p:spPr>
        <p:txBody>
          <a:bodyPr anchor="t" rtlCol="false" tIns="0" lIns="0" bIns="0" rIns="0">
            <a:spAutoFit/>
          </a:bodyPr>
          <a:lstStyle/>
          <a:p>
            <a:pPr algn="l">
              <a:lnSpc>
                <a:spcPts val="6143"/>
              </a:lnSpc>
            </a:pPr>
            <a:r>
              <a:rPr lang="en-US" sz="4899">
                <a:solidFill>
                  <a:srgbClr val="CBCCCE"/>
                </a:solidFill>
                <a:latin typeface="League Spartan"/>
                <a:ea typeface="League Spartan"/>
                <a:cs typeface="League Spartan"/>
                <a:sym typeface="League Spartan"/>
              </a:rPr>
              <a:t>How It All Works Together</a:t>
            </a:r>
          </a:p>
        </p:txBody>
      </p:sp>
      <p:sp>
        <p:nvSpPr>
          <p:cNvPr name="TextBox 7" id="7"/>
          <p:cNvSpPr txBox="true"/>
          <p:nvPr/>
        </p:nvSpPr>
        <p:spPr>
          <a:xfrm rot="0">
            <a:off x="748904" y="1454944"/>
            <a:ext cx="3826973" cy="333375"/>
          </a:xfrm>
          <a:prstGeom prst="rect">
            <a:avLst/>
          </a:prstGeom>
        </p:spPr>
        <p:txBody>
          <a:bodyPr anchor="t" rtlCol="false" tIns="0" lIns="0" bIns="0" rIns="0">
            <a:spAutoFit/>
          </a:bodyPr>
          <a:lstStyle/>
          <a:p>
            <a:pPr algn="l">
              <a:lnSpc>
                <a:spcPts val="2625"/>
              </a:lnSpc>
            </a:pPr>
            <a:r>
              <a:rPr lang="en-US" sz="2062">
                <a:solidFill>
                  <a:srgbClr val="CBCCCE"/>
                </a:solidFill>
                <a:latin typeface="League Spartan"/>
                <a:ea typeface="League Spartan"/>
                <a:cs typeface="League Spartan"/>
                <a:sym typeface="League Spartan"/>
              </a:rPr>
              <a:t>System Operation Flow</a:t>
            </a:r>
          </a:p>
        </p:txBody>
      </p:sp>
      <p:grpSp>
        <p:nvGrpSpPr>
          <p:cNvPr name="Group 8" id="8"/>
          <p:cNvGrpSpPr/>
          <p:nvPr/>
        </p:nvGrpSpPr>
        <p:grpSpPr>
          <a:xfrm rot="0">
            <a:off x="748904" y="1997869"/>
            <a:ext cx="1069925" cy="1283791"/>
            <a:chOff x="0" y="0"/>
            <a:chExt cx="1426567" cy="1711722"/>
          </a:xfrm>
        </p:grpSpPr>
        <p:sp>
          <p:nvSpPr>
            <p:cNvPr name="Freeform 9" id="9"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3"/>
              <a:stretch>
                <a:fillRect l="0" t="-227" r="1" b="-228"/>
              </a:stretch>
            </a:blipFill>
          </p:spPr>
        </p:sp>
      </p:grpSp>
      <p:sp>
        <p:nvSpPr>
          <p:cNvPr name="TextBox 10" id="10"/>
          <p:cNvSpPr txBox="true"/>
          <p:nvPr/>
        </p:nvSpPr>
        <p:spPr>
          <a:xfrm rot="0">
            <a:off x="2032695" y="2192685"/>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Motion Detection</a:t>
            </a:r>
          </a:p>
        </p:txBody>
      </p:sp>
      <p:sp>
        <p:nvSpPr>
          <p:cNvPr name="TextBox 11" id="11"/>
          <p:cNvSpPr txBox="true"/>
          <p:nvPr/>
        </p:nvSpPr>
        <p:spPr>
          <a:xfrm rot="0">
            <a:off x="2032695" y="2598092"/>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PIR sensor detects human presence and triggers Arduino to activate the keypad input system</a:t>
            </a:r>
          </a:p>
        </p:txBody>
      </p:sp>
      <p:grpSp>
        <p:nvGrpSpPr>
          <p:cNvPr name="Group 12" id="12"/>
          <p:cNvGrpSpPr/>
          <p:nvPr/>
        </p:nvGrpSpPr>
        <p:grpSpPr>
          <a:xfrm rot="0">
            <a:off x="748904" y="3281660"/>
            <a:ext cx="1069925" cy="1283791"/>
            <a:chOff x="0" y="0"/>
            <a:chExt cx="1426567" cy="1711722"/>
          </a:xfrm>
        </p:grpSpPr>
        <p:sp>
          <p:nvSpPr>
            <p:cNvPr name="Freeform 13" id="13"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4"/>
              <a:stretch>
                <a:fillRect l="0" t="-227" r="1" b="-228"/>
              </a:stretch>
            </a:blipFill>
          </p:spPr>
        </p:sp>
      </p:grpSp>
      <p:sp>
        <p:nvSpPr>
          <p:cNvPr name="TextBox 14" id="14"/>
          <p:cNvSpPr txBox="true"/>
          <p:nvPr/>
        </p:nvSpPr>
        <p:spPr>
          <a:xfrm rot="0">
            <a:off x="2032695" y="3476476"/>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Password Entry</a:t>
            </a:r>
          </a:p>
        </p:txBody>
      </p:sp>
      <p:sp>
        <p:nvSpPr>
          <p:cNvPr name="TextBox 15" id="15"/>
          <p:cNvSpPr txBox="true"/>
          <p:nvPr/>
        </p:nvSpPr>
        <p:spPr>
          <a:xfrm rot="0">
            <a:off x="2032695" y="3881884"/>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User enters password on keypad while LCD displays prompts; Arduino captures and verifies the input code</a:t>
            </a:r>
          </a:p>
        </p:txBody>
      </p:sp>
      <p:grpSp>
        <p:nvGrpSpPr>
          <p:cNvPr name="Group 16" id="16"/>
          <p:cNvGrpSpPr/>
          <p:nvPr/>
        </p:nvGrpSpPr>
        <p:grpSpPr>
          <a:xfrm rot="0">
            <a:off x="748904" y="4565451"/>
            <a:ext cx="1069925" cy="1283791"/>
            <a:chOff x="0" y="0"/>
            <a:chExt cx="1426567" cy="1711722"/>
          </a:xfrm>
        </p:grpSpPr>
        <p:sp>
          <p:nvSpPr>
            <p:cNvPr name="Freeform 17" id="17"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5"/>
              <a:stretch>
                <a:fillRect l="0" t="-227" r="1" b="-228"/>
              </a:stretch>
            </a:blipFill>
          </p:spPr>
        </p:sp>
      </p:grpSp>
      <p:sp>
        <p:nvSpPr>
          <p:cNvPr name="TextBox 18" id="18"/>
          <p:cNvSpPr txBox="true"/>
          <p:nvPr/>
        </p:nvSpPr>
        <p:spPr>
          <a:xfrm rot="0">
            <a:off x="2032695" y="4760267"/>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Authentication</a:t>
            </a:r>
          </a:p>
        </p:txBody>
      </p:sp>
      <p:sp>
        <p:nvSpPr>
          <p:cNvPr name="TextBox 19" id="19"/>
          <p:cNvSpPr txBox="true"/>
          <p:nvPr/>
        </p:nvSpPr>
        <p:spPr>
          <a:xfrm rot="0">
            <a:off x="2032695" y="5165675"/>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Arduino compares entered password with stored code and determines access permission</a:t>
            </a:r>
          </a:p>
        </p:txBody>
      </p:sp>
      <p:grpSp>
        <p:nvGrpSpPr>
          <p:cNvPr name="Group 20" id="20"/>
          <p:cNvGrpSpPr/>
          <p:nvPr/>
        </p:nvGrpSpPr>
        <p:grpSpPr>
          <a:xfrm rot="0">
            <a:off x="748904" y="5849242"/>
            <a:ext cx="1069925" cy="1283791"/>
            <a:chOff x="0" y="0"/>
            <a:chExt cx="1426567" cy="1711722"/>
          </a:xfrm>
        </p:grpSpPr>
        <p:sp>
          <p:nvSpPr>
            <p:cNvPr name="Freeform 21" id="21"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6"/>
              <a:stretch>
                <a:fillRect l="0" t="-227" r="1" b="-228"/>
              </a:stretch>
            </a:blipFill>
          </p:spPr>
        </p:sp>
      </p:grpSp>
      <p:sp>
        <p:nvSpPr>
          <p:cNvPr name="TextBox 22" id="22"/>
          <p:cNvSpPr txBox="true"/>
          <p:nvPr/>
        </p:nvSpPr>
        <p:spPr>
          <a:xfrm rot="0">
            <a:off x="2032695" y="6044059"/>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Access Granted</a:t>
            </a:r>
          </a:p>
        </p:txBody>
      </p:sp>
      <p:sp>
        <p:nvSpPr>
          <p:cNvPr name="TextBox 23" id="23"/>
          <p:cNvSpPr txBox="true"/>
          <p:nvPr/>
        </p:nvSpPr>
        <p:spPr>
          <a:xfrm rot="0">
            <a:off x="2032695" y="6449466"/>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Servo motor rotates to unlock position, Green LED illuminates, LCD shows "Access Granted" message</a:t>
            </a:r>
          </a:p>
        </p:txBody>
      </p:sp>
      <p:grpSp>
        <p:nvGrpSpPr>
          <p:cNvPr name="Group 24" id="24"/>
          <p:cNvGrpSpPr/>
          <p:nvPr/>
        </p:nvGrpSpPr>
        <p:grpSpPr>
          <a:xfrm rot="0">
            <a:off x="748904" y="7133034"/>
            <a:ext cx="1069925" cy="1283791"/>
            <a:chOff x="0" y="0"/>
            <a:chExt cx="1426567" cy="1711722"/>
          </a:xfrm>
        </p:grpSpPr>
        <p:sp>
          <p:nvSpPr>
            <p:cNvPr name="Freeform 25" id="25"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7"/>
              <a:stretch>
                <a:fillRect l="0" t="-227" r="1" b="-228"/>
              </a:stretch>
            </a:blipFill>
          </p:spPr>
        </p:sp>
      </p:grpSp>
      <p:sp>
        <p:nvSpPr>
          <p:cNvPr name="TextBox 26" id="26"/>
          <p:cNvSpPr txBox="true"/>
          <p:nvPr/>
        </p:nvSpPr>
        <p:spPr>
          <a:xfrm rot="0">
            <a:off x="2032695" y="7327850"/>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Access Denied</a:t>
            </a:r>
          </a:p>
        </p:txBody>
      </p:sp>
      <p:sp>
        <p:nvSpPr>
          <p:cNvPr name="TextBox 27" id="27"/>
          <p:cNvSpPr txBox="true"/>
          <p:nvPr/>
        </p:nvSpPr>
        <p:spPr>
          <a:xfrm rot="0">
            <a:off x="2032695" y="7733259"/>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Wrong password triggers buzzer alert, Red LED lights up, LCD displays "Access Denied" warning</a:t>
            </a:r>
          </a:p>
        </p:txBody>
      </p:sp>
      <p:grpSp>
        <p:nvGrpSpPr>
          <p:cNvPr name="Group 28" id="28"/>
          <p:cNvGrpSpPr/>
          <p:nvPr/>
        </p:nvGrpSpPr>
        <p:grpSpPr>
          <a:xfrm rot="0">
            <a:off x="748904" y="8416826"/>
            <a:ext cx="1069925" cy="1283791"/>
            <a:chOff x="0" y="0"/>
            <a:chExt cx="1426567" cy="1711722"/>
          </a:xfrm>
        </p:grpSpPr>
        <p:sp>
          <p:nvSpPr>
            <p:cNvPr name="Freeform 29" id="29" descr="preencoded.png"/>
            <p:cNvSpPr/>
            <p:nvPr/>
          </p:nvSpPr>
          <p:spPr>
            <a:xfrm flipH="false" flipV="false" rot="0">
              <a:off x="0" y="0"/>
              <a:ext cx="1426591" cy="1711706"/>
            </a:xfrm>
            <a:custGeom>
              <a:avLst/>
              <a:gdLst/>
              <a:ahLst/>
              <a:cxnLst/>
              <a:rect r="r" b="b" t="t" l="l"/>
              <a:pathLst>
                <a:path h="1711706" w="1426591">
                  <a:moveTo>
                    <a:pt x="0" y="0"/>
                  </a:moveTo>
                  <a:lnTo>
                    <a:pt x="1426591" y="0"/>
                  </a:lnTo>
                  <a:lnTo>
                    <a:pt x="1426591" y="1711706"/>
                  </a:lnTo>
                  <a:lnTo>
                    <a:pt x="0" y="1711706"/>
                  </a:lnTo>
                  <a:lnTo>
                    <a:pt x="0" y="0"/>
                  </a:lnTo>
                  <a:close/>
                </a:path>
              </a:pathLst>
            </a:custGeom>
            <a:blipFill>
              <a:blip r:embed="rId8"/>
              <a:stretch>
                <a:fillRect l="0" t="-227" r="1" b="-228"/>
              </a:stretch>
            </a:blipFill>
          </p:spPr>
        </p:sp>
      </p:grpSp>
      <p:sp>
        <p:nvSpPr>
          <p:cNvPr name="TextBox 30" id="30"/>
          <p:cNvSpPr txBox="true"/>
          <p:nvPr/>
        </p:nvSpPr>
        <p:spPr>
          <a:xfrm rot="0">
            <a:off x="2032695" y="8611641"/>
            <a:ext cx="2674739" cy="333375"/>
          </a:xfrm>
          <a:prstGeom prst="rect">
            <a:avLst/>
          </a:prstGeom>
        </p:spPr>
        <p:txBody>
          <a:bodyPr anchor="t" rtlCol="false" tIns="0" lIns="0" bIns="0" rIns="0">
            <a:spAutoFit/>
          </a:bodyPr>
          <a:lstStyle/>
          <a:p>
            <a:pPr algn="l">
              <a:lnSpc>
                <a:spcPts val="2625"/>
              </a:lnSpc>
            </a:pPr>
            <a:r>
              <a:rPr lang="en-US" sz="2062">
                <a:solidFill>
                  <a:srgbClr val="CFD0D8"/>
                </a:solidFill>
                <a:latin typeface="League Spartan"/>
                <a:ea typeface="League Spartan"/>
                <a:cs typeface="League Spartan"/>
                <a:sym typeface="League Spartan"/>
              </a:rPr>
              <a:t>Auto-Lock Reset</a:t>
            </a:r>
          </a:p>
        </p:txBody>
      </p:sp>
      <p:sp>
        <p:nvSpPr>
          <p:cNvPr name="TextBox 31" id="31"/>
          <p:cNvSpPr txBox="true"/>
          <p:nvPr/>
        </p:nvSpPr>
        <p:spPr>
          <a:xfrm rot="0">
            <a:off x="2032695" y="9017050"/>
            <a:ext cx="15506402" cy="378583"/>
          </a:xfrm>
          <a:prstGeom prst="rect">
            <a:avLst/>
          </a:prstGeom>
        </p:spPr>
        <p:txBody>
          <a:bodyPr anchor="t" rtlCol="false" tIns="0" lIns="0" bIns="0" rIns="0">
            <a:spAutoFit/>
          </a:bodyPr>
          <a:lstStyle/>
          <a:p>
            <a:pPr algn="l">
              <a:lnSpc>
                <a:spcPts val="3349"/>
              </a:lnSpc>
            </a:pPr>
            <a:r>
              <a:rPr lang="en-US" sz="2024">
                <a:solidFill>
                  <a:srgbClr val="CFD0D8"/>
                </a:solidFill>
                <a:latin typeface="TT Commons Pro"/>
                <a:ea typeface="TT Commons Pro"/>
                <a:cs typeface="TT Commons Pro"/>
                <a:sym typeface="TT Commons Pro"/>
              </a:rPr>
              <a:t>After timeout period, servo returns door to locked position and system resets for next user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A2A2D"/>
        </a:solidFill>
      </p:bgPr>
    </p:bg>
    <p:spTree>
      <p:nvGrpSpPr>
        <p:cNvPr id="1" name=""/>
        <p:cNvGrpSpPr/>
        <p:nvPr/>
      </p:nvGrpSpPr>
      <p:grpSpPr>
        <a:xfrm>
          <a:off x="0" y="0"/>
          <a:ext cx="0" cy="0"/>
          <a:chOff x="0" y="0"/>
          <a:chExt cx="0" cy="0"/>
        </a:xfrm>
      </p:grpSpPr>
      <p:graphicFrame>
        <p:nvGraphicFramePr>
          <p:cNvPr name="Object 2" id="2"/>
          <p:cNvGraphicFramePr/>
          <p:nvPr/>
        </p:nvGraphicFramePr>
        <p:xfrm>
          <a:off x="1449820" y="1446212"/>
          <a:ext cx="5657850" cy="6915150"/>
        </p:xfrm>
        <a:graphic>
          <a:graphicData uri="http://schemas.openxmlformats.org/presentationml/2006/ole">
            <p:oleObj imgW="7035800" imgH="82931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028700" y="408165"/>
            <a:ext cx="11644867" cy="873123"/>
          </a:xfrm>
          <a:prstGeom prst="rect">
            <a:avLst/>
          </a:prstGeom>
        </p:spPr>
        <p:txBody>
          <a:bodyPr anchor="t" rtlCol="false" tIns="0" lIns="0" bIns="0" rIns="0">
            <a:spAutoFit/>
          </a:bodyPr>
          <a:lstStyle/>
          <a:p>
            <a:pPr algn="ctr">
              <a:lnSpc>
                <a:spcPts val="7000"/>
              </a:lnSpc>
              <a:spcBef>
                <a:spcPct val="0"/>
              </a:spcBef>
            </a:pPr>
            <a:r>
              <a:rPr lang="en-US" sz="5499">
                <a:solidFill>
                  <a:srgbClr val="979DA5"/>
                </a:solidFill>
                <a:latin typeface="League Spartan"/>
                <a:ea typeface="League Spartan"/>
                <a:cs typeface="League Spartan"/>
                <a:sym typeface="League Spartan"/>
              </a:rPr>
              <a:t>Components &amp; Purchase Links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2A2A2D"/>
        </a:solidFill>
      </p:bgPr>
    </p:bg>
    <p:spTree>
      <p:nvGrpSpPr>
        <p:cNvPr id="1" name=""/>
        <p:cNvGrpSpPr/>
        <p:nvPr/>
      </p:nvGrpSpPr>
      <p:grpSpPr>
        <a:xfrm>
          <a:off x="0" y="0"/>
          <a:ext cx="0" cy="0"/>
          <a:chOff x="0" y="0"/>
          <a:chExt cx="0" cy="0"/>
        </a:xfrm>
      </p:grpSpPr>
      <p:sp>
        <p:nvSpPr>
          <p:cNvPr name="TextBox 2" id="2"/>
          <p:cNvSpPr txBox="true"/>
          <p:nvPr/>
        </p:nvSpPr>
        <p:spPr>
          <a:xfrm rot="0">
            <a:off x="1028700" y="1000125"/>
            <a:ext cx="9073039" cy="773890"/>
          </a:xfrm>
          <a:prstGeom prst="rect">
            <a:avLst/>
          </a:prstGeom>
        </p:spPr>
        <p:txBody>
          <a:bodyPr anchor="t" rtlCol="false" tIns="0" lIns="0" bIns="0" rIns="0">
            <a:spAutoFit/>
          </a:bodyPr>
          <a:lstStyle/>
          <a:p>
            <a:pPr algn="ctr">
              <a:lnSpc>
                <a:spcPts val="6236"/>
              </a:lnSpc>
              <a:spcBef>
                <a:spcPct val="0"/>
              </a:spcBef>
            </a:pPr>
            <a:r>
              <a:rPr lang="en-US" sz="4899">
                <a:solidFill>
                  <a:srgbClr val="979DA5"/>
                </a:solidFill>
                <a:latin typeface="League Spartan"/>
                <a:ea typeface="League Spartan"/>
                <a:cs typeface="League Spartan"/>
                <a:sym typeface="League Spartan"/>
              </a:rPr>
              <a:t>Related Websites &amp; Tutorials</a:t>
            </a:r>
          </a:p>
        </p:txBody>
      </p:sp>
      <p:sp>
        <p:nvSpPr>
          <p:cNvPr name="TextBox 3" id="3"/>
          <p:cNvSpPr txBox="true"/>
          <p:nvPr/>
        </p:nvSpPr>
        <p:spPr>
          <a:xfrm rot="0">
            <a:off x="320547" y="2516086"/>
            <a:ext cx="17646905" cy="2366853"/>
          </a:xfrm>
          <a:prstGeom prst="rect">
            <a:avLst/>
          </a:prstGeom>
        </p:spPr>
        <p:txBody>
          <a:bodyPr anchor="t" rtlCol="false" tIns="0" lIns="0" bIns="0" rIns="0">
            <a:spAutoFit/>
          </a:bodyPr>
          <a:lstStyle/>
          <a:p>
            <a:pPr algn="l">
              <a:lnSpc>
                <a:spcPts val="4894"/>
              </a:lnSpc>
            </a:pPr>
            <a:r>
              <a:rPr lang="en-US" sz="1957">
                <a:solidFill>
                  <a:srgbClr val="979DA5"/>
                </a:solidFill>
                <a:latin typeface="League Spartan"/>
                <a:ea typeface="League Spartan"/>
                <a:cs typeface="League Spartan"/>
                <a:sym typeface="League Spartan"/>
              </a:rPr>
              <a:t>https://circuitdigest.com/microcontroller-projects/digital-keypad-security-door-lock-using-arduino?utm_source=chatgpt.com</a:t>
            </a:r>
          </a:p>
          <a:p>
            <a:pPr algn="l">
              <a:lnSpc>
                <a:spcPts val="4894"/>
              </a:lnSpc>
            </a:pPr>
            <a:r>
              <a:rPr lang="en-US" sz="1957">
                <a:solidFill>
                  <a:srgbClr val="979DA5"/>
                </a:solidFill>
                <a:latin typeface="League Spartan"/>
                <a:ea typeface="League Spartan"/>
                <a:cs typeface="League Spartan"/>
                <a:sym typeface="League Spartan"/>
              </a:rPr>
              <a:t> https://projecthub.arduino.cc/jayesh_nawani/door-lock-system-with-arduino-54d18a https://roboelectrixx.com/arduino-based-door-lock-system-with-password/</a:t>
            </a:r>
          </a:p>
          <a:p>
            <a:pPr algn="l">
              <a:lnSpc>
                <a:spcPts val="4894"/>
              </a:lnSpc>
            </a:pPr>
            <a:r>
              <a:rPr lang="en-US" sz="1957">
                <a:solidFill>
                  <a:srgbClr val="979DA5"/>
                </a:solidFill>
                <a:latin typeface="League Spartan"/>
                <a:ea typeface="League Spartan"/>
                <a:cs typeface="League Spartan"/>
                <a:sym typeface="League Spartan"/>
              </a:rPr>
              <a:t> [Complete Tutorial] IoT Door Lock Project Using Arduino - Complete circuit and code </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2A2A2D"/>
        </a:solidFill>
      </p:bgPr>
    </p:bg>
    <p:spTree>
      <p:nvGrpSpPr>
        <p:cNvPr id="1" name=""/>
        <p:cNvGrpSpPr/>
        <p:nvPr/>
      </p:nvGrpSpPr>
      <p:grpSpPr>
        <a:xfrm>
          <a:off x="0" y="0"/>
          <a:ext cx="0" cy="0"/>
          <a:chOff x="0" y="0"/>
          <a:chExt cx="0" cy="0"/>
        </a:xfrm>
      </p:grpSpPr>
      <p:sp>
        <p:nvSpPr>
          <p:cNvPr name="TextBox 2" id="2"/>
          <p:cNvSpPr txBox="true"/>
          <p:nvPr/>
        </p:nvSpPr>
        <p:spPr>
          <a:xfrm rot="0">
            <a:off x="1028700" y="525761"/>
            <a:ext cx="6971631" cy="967779"/>
          </a:xfrm>
          <a:prstGeom prst="rect">
            <a:avLst/>
          </a:prstGeom>
        </p:spPr>
        <p:txBody>
          <a:bodyPr anchor="t" rtlCol="false" tIns="0" lIns="0" bIns="0" rIns="0">
            <a:spAutoFit/>
          </a:bodyPr>
          <a:lstStyle/>
          <a:p>
            <a:pPr algn="ctr">
              <a:lnSpc>
                <a:spcPts val="7777"/>
              </a:lnSpc>
              <a:spcBef>
                <a:spcPct val="0"/>
              </a:spcBef>
            </a:pPr>
            <a:r>
              <a:rPr lang="en-US" sz="6149">
                <a:solidFill>
                  <a:srgbClr val="979DA5"/>
                </a:solidFill>
                <a:latin typeface="League Spartan"/>
                <a:ea typeface="League Spartan"/>
                <a:cs typeface="League Spartan"/>
                <a:sym typeface="League Spartan"/>
              </a:rPr>
              <a:t>Project Video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633395" y="581769"/>
            <a:ext cx="10493198" cy="681037"/>
          </a:xfrm>
          <a:prstGeom prst="rect">
            <a:avLst/>
          </a:prstGeom>
        </p:spPr>
        <p:txBody>
          <a:bodyPr anchor="t" rtlCol="false" tIns="0" lIns="0" bIns="0" rIns="0">
            <a:spAutoFit/>
          </a:bodyPr>
          <a:lstStyle/>
          <a:p>
            <a:pPr algn="l">
              <a:lnSpc>
                <a:spcPts val="5437"/>
              </a:lnSpc>
            </a:pPr>
            <a:r>
              <a:rPr lang="en-US" sz="4312">
                <a:solidFill>
                  <a:srgbClr val="CBCCCE"/>
                </a:solidFill>
                <a:latin typeface="League Spartan"/>
                <a:ea typeface="League Spartan"/>
                <a:cs typeface="League Spartan"/>
                <a:sym typeface="League Spartan"/>
              </a:rPr>
              <a:t>Conclusion &amp; Future Enhancements</a:t>
            </a:r>
          </a:p>
        </p:txBody>
      </p:sp>
      <p:grpSp>
        <p:nvGrpSpPr>
          <p:cNvPr name="Group 9" id="9"/>
          <p:cNvGrpSpPr/>
          <p:nvPr/>
        </p:nvGrpSpPr>
        <p:grpSpPr>
          <a:xfrm rot="0">
            <a:off x="7628632" y="1630115"/>
            <a:ext cx="4838403" cy="3609082"/>
            <a:chOff x="0" y="0"/>
            <a:chExt cx="6451203" cy="4812110"/>
          </a:xfrm>
        </p:grpSpPr>
        <p:sp>
          <p:nvSpPr>
            <p:cNvPr name="Freeform 10" id="10"/>
            <p:cNvSpPr/>
            <p:nvPr/>
          </p:nvSpPr>
          <p:spPr>
            <a:xfrm flipH="false" flipV="false" rot="0">
              <a:off x="6350" y="6350"/>
              <a:ext cx="6438519" cy="4799457"/>
            </a:xfrm>
            <a:custGeom>
              <a:avLst/>
              <a:gdLst/>
              <a:ahLst/>
              <a:cxnLst/>
              <a:rect r="r" b="b" t="t" l="l"/>
              <a:pathLst>
                <a:path h="4799457" w="6438519">
                  <a:moveTo>
                    <a:pt x="0" y="124079"/>
                  </a:moveTo>
                  <a:cubicBezTo>
                    <a:pt x="0" y="55499"/>
                    <a:pt x="55626" y="0"/>
                    <a:pt x="124206" y="0"/>
                  </a:cubicBezTo>
                  <a:lnTo>
                    <a:pt x="6314313" y="0"/>
                  </a:lnTo>
                  <a:cubicBezTo>
                    <a:pt x="6382893" y="0"/>
                    <a:pt x="6438519" y="55499"/>
                    <a:pt x="6438519" y="124079"/>
                  </a:cubicBezTo>
                  <a:lnTo>
                    <a:pt x="6438519" y="4675378"/>
                  </a:lnTo>
                  <a:cubicBezTo>
                    <a:pt x="6438519" y="4743958"/>
                    <a:pt x="6382893" y="4799457"/>
                    <a:pt x="6314313" y="4799457"/>
                  </a:cubicBezTo>
                  <a:lnTo>
                    <a:pt x="124206" y="4799457"/>
                  </a:lnTo>
                  <a:cubicBezTo>
                    <a:pt x="55626" y="4799457"/>
                    <a:pt x="0" y="4743958"/>
                    <a:pt x="0" y="4675378"/>
                  </a:cubicBezTo>
                  <a:close/>
                </a:path>
              </a:pathLst>
            </a:custGeom>
            <a:solidFill>
              <a:srgbClr val="3D3D42"/>
            </a:solidFill>
          </p:spPr>
        </p:sp>
        <p:sp>
          <p:nvSpPr>
            <p:cNvPr name="Freeform 11" id="11"/>
            <p:cNvSpPr/>
            <p:nvPr/>
          </p:nvSpPr>
          <p:spPr>
            <a:xfrm flipH="false" flipV="false" rot="0">
              <a:off x="0" y="0"/>
              <a:ext cx="6451219" cy="4812157"/>
            </a:xfrm>
            <a:custGeom>
              <a:avLst/>
              <a:gdLst/>
              <a:ahLst/>
              <a:cxnLst/>
              <a:rect r="r" b="b" t="t" l="l"/>
              <a:pathLst>
                <a:path h="4812157" w="6451219">
                  <a:moveTo>
                    <a:pt x="0" y="130429"/>
                  </a:moveTo>
                  <a:cubicBezTo>
                    <a:pt x="0" y="58420"/>
                    <a:pt x="58420" y="0"/>
                    <a:pt x="130556" y="0"/>
                  </a:cubicBezTo>
                  <a:lnTo>
                    <a:pt x="6320663" y="0"/>
                  </a:lnTo>
                  <a:lnTo>
                    <a:pt x="6320663" y="6350"/>
                  </a:lnTo>
                  <a:lnTo>
                    <a:pt x="6320663" y="0"/>
                  </a:lnTo>
                  <a:cubicBezTo>
                    <a:pt x="6392672" y="0"/>
                    <a:pt x="6451219" y="58420"/>
                    <a:pt x="6451219" y="130429"/>
                  </a:cubicBezTo>
                  <a:lnTo>
                    <a:pt x="6444869" y="130429"/>
                  </a:lnTo>
                  <a:lnTo>
                    <a:pt x="6451219" y="130429"/>
                  </a:lnTo>
                  <a:lnTo>
                    <a:pt x="6451219" y="4681728"/>
                  </a:lnTo>
                  <a:lnTo>
                    <a:pt x="6444869" y="4681728"/>
                  </a:lnTo>
                  <a:lnTo>
                    <a:pt x="6451219" y="4681728"/>
                  </a:lnTo>
                  <a:cubicBezTo>
                    <a:pt x="6451219" y="4753737"/>
                    <a:pt x="6392799" y="4812157"/>
                    <a:pt x="6320663" y="4812157"/>
                  </a:cubicBezTo>
                  <a:lnTo>
                    <a:pt x="6320663" y="4805807"/>
                  </a:lnTo>
                  <a:lnTo>
                    <a:pt x="6320663" y="4812157"/>
                  </a:lnTo>
                  <a:lnTo>
                    <a:pt x="130556" y="4812157"/>
                  </a:lnTo>
                  <a:lnTo>
                    <a:pt x="130556" y="4805807"/>
                  </a:lnTo>
                  <a:lnTo>
                    <a:pt x="130556" y="4812157"/>
                  </a:lnTo>
                  <a:cubicBezTo>
                    <a:pt x="58420" y="4812157"/>
                    <a:pt x="0" y="4753737"/>
                    <a:pt x="0" y="4681728"/>
                  </a:cubicBezTo>
                  <a:lnTo>
                    <a:pt x="0" y="130429"/>
                  </a:lnTo>
                  <a:lnTo>
                    <a:pt x="6350" y="130429"/>
                  </a:lnTo>
                  <a:lnTo>
                    <a:pt x="0" y="130429"/>
                  </a:lnTo>
                  <a:moveTo>
                    <a:pt x="12700" y="130429"/>
                  </a:moveTo>
                  <a:lnTo>
                    <a:pt x="12700" y="4681728"/>
                  </a:lnTo>
                  <a:lnTo>
                    <a:pt x="6350" y="4681728"/>
                  </a:lnTo>
                  <a:lnTo>
                    <a:pt x="12700" y="4681728"/>
                  </a:lnTo>
                  <a:cubicBezTo>
                    <a:pt x="12700" y="4746752"/>
                    <a:pt x="65405" y="4799457"/>
                    <a:pt x="130556" y="4799457"/>
                  </a:cubicBezTo>
                  <a:lnTo>
                    <a:pt x="6320663" y="4799457"/>
                  </a:lnTo>
                  <a:cubicBezTo>
                    <a:pt x="6385687" y="4799457"/>
                    <a:pt x="6438519" y="4746752"/>
                    <a:pt x="6438519" y="4681728"/>
                  </a:cubicBezTo>
                  <a:lnTo>
                    <a:pt x="6438519" y="130429"/>
                  </a:lnTo>
                  <a:cubicBezTo>
                    <a:pt x="6438519" y="65405"/>
                    <a:pt x="6385814" y="12700"/>
                    <a:pt x="6320663" y="12700"/>
                  </a:cubicBezTo>
                  <a:lnTo>
                    <a:pt x="130556" y="12700"/>
                  </a:lnTo>
                  <a:lnTo>
                    <a:pt x="130556" y="6350"/>
                  </a:lnTo>
                  <a:lnTo>
                    <a:pt x="130556" y="12700"/>
                  </a:lnTo>
                  <a:cubicBezTo>
                    <a:pt x="65405" y="12700"/>
                    <a:pt x="12700" y="65405"/>
                    <a:pt x="12700" y="130429"/>
                  </a:cubicBezTo>
                  <a:close/>
                </a:path>
              </a:pathLst>
            </a:custGeom>
            <a:solidFill>
              <a:srgbClr val="56565B"/>
            </a:solidFill>
          </p:spPr>
        </p:sp>
      </p:grpSp>
      <p:grpSp>
        <p:nvGrpSpPr>
          <p:cNvPr name="Group 12" id="12"/>
          <p:cNvGrpSpPr/>
          <p:nvPr/>
        </p:nvGrpSpPr>
        <p:grpSpPr>
          <a:xfrm rot="0">
            <a:off x="7864376" y="1865859"/>
            <a:ext cx="664518" cy="664518"/>
            <a:chOff x="0" y="0"/>
            <a:chExt cx="886023" cy="886023"/>
          </a:xfrm>
        </p:grpSpPr>
        <p:sp>
          <p:nvSpPr>
            <p:cNvPr name="Freeform 13" id="13" descr="preencoded.png"/>
            <p:cNvSpPr/>
            <p:nvPr/>
          </p:nvSpPr>
          <p:spPr>
            <a:xfrm flipH="false" flipV="false" rot="0">
              <a:off x="0" y="0"/>
              <a:ext cx="886079" cy="886079"/>
            </a:xfrm>
            <a:custGeom>
              <a:avLst/>
              <a:gdLst/>
              <a:ahLst/>
              <a:cxnLst/>
              <a:rect r="r" b="b" t="t" l="l"/>
              <a:pathLst>
                <a:path h="886079" w="886079">
                  <a:moveTo>
                    <a:pt x="0" y="0"/>
                  </a:moveTo>
                  <a:lnTo>
                    <a:pt x="886079" y="0"/>
                  </a:lnTo>
                  <a:lnTo>
                    <a:pt x="886079" y="886079"/>
                  </a:lnTo>
                  <a:lnTo>
                    <a:pt x="0" y="886079"/>
                  </a:lnTo>
                  <a:lnTo>
                    <a:pt x="0" y="0"/>
                  </a:lnTo>
                  <a:close/>
                </a:path>
              </a:pathLst>
            </a:custGeom>
            <a:blipFill>
              <a:blip r:embed="rId4"/>
              <a:stretch>
                <a:fillRect l="0" t="0" r="6" b="6"/>
              </a:stretch>
            </a:blipFill>
          </p:spPr>
        </p:sp>
      </p:grpSp>
      <p:sp>
        <p:nvSpPr>
          <p:cNvPr name="Freeform 14" id="14" descr="preencoded.png"/>
          <p:cNvSpPr/>
          <p:nvPr/>
        </p:nvSpPr>
        <p:spPr>
          <a:xfrm flipH="false" flipV="false" rot="0">
            <a:off x="8047136" y="2048470"/>
            <a:ext cx="298996" cy="298996"/>
          </a:xfrm>
          <a:custGeom>
            <a:avLst/>
            <a:gdLst/>
            <a:ahLst/>
            <a:cxnLst/>
            <a:rect r="r" b="b" t="t" l="l"/>
            <a:pathLst>
              <a:path h="298996" w="298996">
                <a:moveTo>
                  <a:pt x="0" y="0"/>
                </a:moveTo>
                <a:lnTo>
                  <a:pt x="298996" y="0"/>
                </a:lnTo>
                <a:lnTo>
                  <a:pt x="298996" y="298996"/>
                </a:lnTo>
                <a:lnTo>
                  <a:pt x="0" y="298996"/>
                </a:lnTo>
                <a:lnTo>
                  <a:pt x="0" y="0"/>
                </a:lnTo>
                <a:close/>
              </a:path>
            </a:pathLst>
          </a:custGeom>
          <a:blipFill>
            <a:blip r:embed="rId5">
              <a:extLst>
                <a:ext uri="{96DAC541-7B7A-43D3-8B79-37D633B846F1}">
                  <asvg:svgBlip xmlns:asvg="http://schemas.microsoft.com/office/drawing/2016/SVG/main" r:embed="rId6"/>
                </a:ext>
              </a:extLst>
            </a:blip>
            <a:stretch>
              <a:fillRect l="0" t="-10937" r="0" b="-10937"/>
            </a:stretch>
          </a:blipFill>
        </p:spPr>
      </p:sp>
      <p:sp>
        <p:nvSpPr>
          <p:cNvPr name="TextBox 15" id="15"/>
          <p:cNvSpPr txBox="true"/>
          <p:nvPr/>
        </p:nvSpPr>
        <p:spPr>
          <a:xfrm rot="0">
            <a:off x="7864376" y="2742308"/>
            <a:ext cx="3590627" cy="325438"/>
          </a:xfrm>
          <a:prstGeom prst="rect">
            <a:avLst/>
          </a:prstGeom>
        </p:spPr>
        <p:txBody>
          <a:bodyPr anchor="t" rtlCol="false" tIns="0" lIns="0" bIns="0" rIns="0">
            <a:spAutoFit/>
          </a:bodyPr>
          <a:lstStyle/>
          <a:p>
            <a:pPr algn="l">
              <a:lnSpc>
                <a:spcPts val="2687"/>
              </a:lnSpc>
            </a:pPr>
            <a:r>
              <a:rPr lang="en-US" sz="2125">
                <a:solidFill>
                  <a:srgbClr val="CFD0D8"/>
                </a:solidFill>
                <a:latin typeface="League Spartan"/>
                <a:ea typeface="League Spartan"/>
                <a:cs typeface="League Spartan"/>
                <a:sym typeface="League Spartan"/>
              </a:rPr>
              <a:t>Secure &amp; User-Friendly</a:t>
            </a:r>
          </a:p>
        </p:txBody>
      </p:sp>
      <p:sp>
        <p:nvSpPr>
          <p:cNvPr name="TextBox 16" id="16"/>
          <p:cNvSpPr txBox="true"/>
          <p:nvPr/>
        </p:nvSpPr>
        <p:spPr>
          <a:xfrm rot="0">
            <a:off x="7864376" y="3154710"/>
            <a:ext cx="4366915" cy="1426469"/>
          </a:xfrm>
          <a:prstGeom prst="rect">
            <a:avLst/>
          </a:prstGeom>
        </p:spPr>
        <p:txBody>
          <a:bodyPr anchor="t" rtlCol="false" tIns="0" lIns="0" bIns="0" rIns="0">
            <a:spAutoFit/>
          </a:bodyPr>
          <a:lstStyle/>
          <a:p>
            <a:pPr algn="l">
              <a:lnSpc>
                <a:spcPts val="2912"/>
              </a:lnSpc>
            </a:pPr>
            <a:r>
              <a:rPr lang="en-US" sz="1787">
                <a:solidFill>
                  <a:srgbClr val="CFD0D8"/>
                </a:solidFill>
                <a:latin typeface="TT Commons Pro"/>
                <a:ea typeface="TT Commons Pro"/>
                <a:cs typeface="TT Commons Pro"/>
                <a:sym typeface="TT Commons Pro"/>
              </a:rPr>
              <a:t>This Arduino Uno door lock offers robust access control combining motion detection, password authentication, mechanical locking, and multi-sensory feedback.</a:t>
            </a:r>
          </a:p>
        </p:txBody>
      </p:sp>
      <p:grpSp>
        <p:nvGrpSpPr>
          <p:cNvPr name="Group 17" id="17"/>
          <p:cNvGrpSpPr/>
          <p:nvPr/>
        </p:nvGrpSpPr>
        <p:grpSpPr>
          <a:xfrm rot="0">
            <a:off x="12678966" y="1630115"/>
            <a:ext cx="4838402" cy="3609082"/>
            <a:chOff x="0" y="0"/>
            <a:chExt cx="6451203" cy="4812110"/>
          </a:xfrm>
        </p:grpSpPr>
        <p:sp>
          <p:nvSpPr>
            <p:cNvPr name="Freeform 18" id="18"/>
            <p:cNvSpPr/>
            <p:nvPr/>
          </p:nvSpPr>
          <p:spPr>
            <a:xfrm flipH="false" flipV="false" rot="0">
              <a:off x="6350" y="6350"/>
              <a:ext cx="6438519" cy="4799457"/>
            </a:xfrm>
            <a:custGeom>
              <a:avLst/>
              <a:gdLst/>
              <a:ahLst/>
              <a:cxnLst/>
              <a:rect r="r" b="b" t="t" l="l"/>
              <a:pathLst>
                <a:path h="4799457" w="6438519">
                  <a:moveTo>
                    <a:pt x="0" y="124079"/>
                  </a:moveTo>
                  <a:cubicBezTo>
                    <a:pt x="0" y="55499"/>
                    <a:pt x="55626" y="0"/>
                    <a:pt x="124206" y="0"/>
                  </a:cubicBezTo>
                  <a:lnTo>
                    <a:pt x="6314313" y="0"/>
                  </a:lnTo>
                  <a:cubicBezTo>
                    <a:pt x="6382893" y="0"/>
                    <a:pt x="6438519" y="55499"/>
                    <a:pt x="6438519" y="124079"/>
                  </a:cubicBezTo>
                  <a:lnTo>
                    <a:pt x="6438519" y="4675378"/>
                  </a:lnTo>
                  <a:cubicBezTo>
                    <a:pt x="6438519" y="4743958"/>
                    <a:pt x="6382893" y="4799457"/>
                    <a:pt x="6314313" y="4799457"/>
                  </a:cubicBezTo>
                  <a:lnTo>
                    <a:pt x="124206" y="4799457"/>
                  </a:lnTo>
                  <a:cubicBezTo>
                    <a:pt x="55626" y="4799457"/>
                    <a:pt x="0" y="4743958"/>
                    <a:pt x="0" y="4675378"/>
                  </a:cubicBezTo>
                  <a:close/>
                </a:path>
              </a:pathLst>
            </a:custGeom>
            <a:solidFill>
              <a:srgbClr val="3D3D42"/>
            </a:solidFill>
          </p:spPr>
        </p:sp>
        <p:sp>
          <p:nvSpPr>
            <p:cNvPr name="Freeform 19" id="19"/>
            <p:cNvSpPr/>
            <p:nvPr/>
          </p:nvSpPr>
          <p:spPr>
            <a:xfrm flipH="false" flipV="false" rot="0">
              <a:off x="0" y="0"/>
              <a:ext cx="6451219" cy="4812157"/>
            </a:xfrm>
            <a:custGeom>
              <a:avLst/>
              <a:gdLst/>
              <a:ahLst/>
              <a:cxnLst/>
              <a:rect r="r" b="b" t="t" l="l"/>
              <a:pathLst>
                <a:path h="4812157" w="6451219">
                  <a:moveTo>
                    <a:pt x="0" y="130429"/>
                  </a:moveTo>
                  <a:cubicBezTo>
                    <a:pt x="0" y="58420"/>
                    <a:pt x="58420" y="0"/>
                    <a:pt x="130556" y="0"/>
                  </a:cubicBezTo>
                  <a:lnTo>
                    <a:pt x="6320663" y="0"/>
                  </a:lnTo>
                  <a:lnTo>
                    <a:pt x="6320663" y="6350"/>
                  </a:lnTo>
                  <a:lnTo>
                    <a:pt x="6320663" y="0"/>
                  </a:lnTo>
                  <a:cubicBezTo>
                    <a:pt x="6392672" y="0"/>
                    <a:pt x="6451219" y="58420"/>
                    <a:pt x="6451219" y="130429"/>
                  </a:cubicBezTo>
                  <a:lnTo>
                    <a:pt x="6444869" y="130429"/>
                  </a:lnTo>
                  <a:lnTo>
                    <a:pt x="6451219" y="130429"/>
                  </a:lnTo>
                  <a:lnTo>
                    <a:pt x="6451219" y="4681728"/>
                  </a:lnTo>
                  <a:lnTo>
                    <a:pt x="6444869" y="4681728"/>
                  </a:lnTo>
                  <a:lnTo>
                    <a:pt x="6451219" y="4681728"/>
                  </a:lnTo>
                  <a:cubicBezTo>
                    <a:pt x="6451219" y="4753737"/>
                    <a:pt x="6392799" y="4812157"/>
                    <a:pt x="6320663" y="4812157"/>
                  </a:cubicBezTo>
                  <a:lnTo>
                    <a:pt x="6320663" y="4805807"/>
                  </a:lnTo>
                  <a:lnTo>
                    <a:pt x="6320663" y="4812157"/>
                  </a:lnTo>
                  <a:lnTo>
                    <a:pt x="130556" y="4812157"/>
                  </a:lnTo>
                  <a:lnTo>
                    <a:pt x="130556" y="4805807"/>
                  </a:lnTo>
                  <a:lnTo>
                    <a:pt x="130556" y="4812157"/>
                  </a:lnTo>
                  <a:cubicBezTo>
                    <a:pt x="58420" y="4812157"/>
                    <a:pt x="0" y="4753737"/>
                    <a:pt x="0" y="4681728"/>
                  </a:cubicBezTo>
                  <a:lnTo>
                    <a:pt x="0" y="130429"/>
                  </a:lnTo>
                  <a:lnTo>
                    <a:pt x="6350" y="130429"/>
                  </a:lnTo>
                  <a:lnTo>
                    <a:pt x="0" y="130429"/>
                  </a:lnTo>
                  <a:moveTo>
                    <a:pt x="12700" y="130429"/>
                  </a:moveTo>
                  <a:lnTo>
                    <a:pt x="12700" y="4681728"/>
                  </a:lnTo>
                  <a:lnTo>
                    <a:pt x="6350" y="4681728"/>
                  </a:lnTo>
                  <a:lnTo>
                    <a:pt x="12700" y="4681728"/>
                  </a:lnTo>
                  <a:cubicBezTo>
                    <a:pt x="12700" y="4746752"/>
                    <a:pt x="65405" y="4799457"/>
                    <a:pt x="130556" y="4799457"/>
                  </a:cubicBezTo>
                  <a:lnTo>
                    <a:pt x="6320663" y="4799457"/>
                  </a:lnTo>
                  <a:cubicBezTo>
                    <a:pt x="6385687" y="4799457"/>
                    <a:pt x="6438519" y="4746752"/>
                    <a:pt x="6438519" y="4681728"/>
                  </a:cubicBezTo>
                  <a:lnTo>
                    <a:pt x="6438519" y="130429"/>
                  </a:lnTo>
                  <a:cubicBezTo>
                    <a:pt x="6438519" y="65405"/>
                    <a:pt x="6385814" y="12700"/>
                    <a:pt x="6320663" y="12700"/>
                  </a:cubicBezTo>
                  <a:lnTo>
                    <a:pt x="130556" y="12700"/>
                  </a:lnTo>
                  <a:lnTo>
                    <a:pt x="130556" y="6350"/>
                  </a:lnTo>
                  <a:lnTo>
                    <a:pt x="130556" y="12700"/>
                  </a:lnTo>
                  <a:cubicBezTo>
                    <a:pt x="65405" y="12700"/>
                    <a:pt x="12700" y="65405"/>
                    <a:pt x="12700" y="130429"/>
                  </a:cubicBezTo>
                  <a:close/>
                </a:path>
              </a:pathLst>
            </a:custGeom>
            <a:solidFill>
              <a:srgbClr val="56565B"/>
            </a:solidFill>
          </p:spPr>
        </p:sp>
      </p:grpSp>
      <p:grpSp>
        <p:nvGrpSpPr>
          <p:cNvPr name="Group 20" id="20"/>
          <p:cNvGrpSpPr/>
          <p:nvPr/>
        </p:nvGrpSpPr>
        <p:grpSpPr>
          <a:xfrm rot="0">
            <a:off x="12914710" y="1865859"/>
            <a:ext cx="664518" cy="664518"/>
            <a:chOff x="0" y="0"/>
            <a:chExt cx="886023" cy="886023"/>
          </a:xfrm>
        </p:grpSpPr>
        <p:sp>
          <p:nvSpPr>
            <p:cNvPr name="Freeform 21" id="21" descr="preencoded.png"/>
            <p:cNvSpPr/>
            <p:nvPr/>
          </p:nvSpPr>
          <p:spPr>
            <a:xfrm flipH="false" flipV="false" rot="0">
              <a:off x="0" y="0"/>
              <a:ext cx="886079" cy="886079"/>
            </a:xfrm>
            <a:custGeom>
              <a:avLst/>
              <a:gdLst/>
              <a:ahLst/>
              <a:cxnLst/>
              <a:rect r="r" b="b" t="t" l="l"/>
              <a:pathLst>
                <a:path h="886079" w="886079">
                  <a:moveTo>
                    <a:pt x="0" y="0"/>
                  </a:moveTo>
                  <a:lnTo>
                    <a:pt x="886079" y="0"/>
                  </a:lnTo>
                  <a:lnTo>
                    <a:pt x="886079" y="886079"/>
                  </a:lnTo>
                  <a:lnTo>
                    <a:pt x="0" y="886079"/>
                  </a:lnTo>
                  <a:lnTo>
                    <a:pt x="0" y="0"/>
                  </a:lnTo>
                  <a:close/>
                </a:path>
              </a:pathLst>
            </a:custGeom>
            <a:blipFill>
              <a:blip r:embed="rId7"/>
              <a:stretch>
                <a:fillRect l="0" t="0" r="6" b="6"/>
              </a:stretch>
            </a:blipFill>
          </p:spPr>
        </p:sp>
      </p:grpSp>
      <p:sp>
        <p:nvSpPr>
          <p:cNvPr name="Freeform 22" id="22" descr="preencoded.png"/>
          <p:cNvSpPr/>
          <p:nvPr/>
        </p:nvSpPr>
        <p:spPr>
          <a:xfrm flipH="false" flipV="false" rot="0">
            <a:off x="13097470" y="2048470"/>
            <a:ext cx="298996" cy="298996"/>
          </a:xfrm>
          <a:custGeom>
            <a:avLst/>
            <a:gdLst/>
            <a:ahLst/>
            <a:cxnLst/>
            <a:rect r="r" b="b" t="t" l="l"/>
            <a:pathLst>
              <a:path h="298996" w="298996">
                <a:moveTo>
                  <a:pt x="0" y="0"/>
                </a:moveTo>
                <a:lnTo>
                  <a:pt x="298996" y="0"/>
                </a:lnTo>
                <a:lnTo>
                  <a:pt x="298996" y="298996"/>
                </a:lnTo>
                <a:lnTo>
                  <a:pt x="0" y="298996"/>
                </a:lnTo>
                <a:lnTo>
                  <a:pt x="0" y="0"/>
                </a:lnTo>
                <a:close/>
              </a:path>
            </a:pathLst>
          </a:custGeom>
          <a:blipFill>
            <a:blip r:embed="rId8">
              <a:extLst>
                <a:ext uri="{96DAC541-7B7A-43D3-8B79-37D633B846F1}">
                  <asvg:svgBlip xmlns:asvg="http://schemas.microsoft.com/office/drawing/2016/SVG/main" r:embed="rId9"/>
                </a:ext>
              </a:extLst>
            </a:blip>
            <a:stretch>
              <a:fillRect l="-4687" t="0" r="-4687" b="0"/>
            </a:stretch>
          </a:blipFill>
        </p:spPr>
      </p:sp>
      <p:sp>
        <p:nvSpPr>
          <p:cNvPr name="TextBox 23" id="23"/>
          <p:cNvSpPr txBox="true"/>
          <p:nvPr/>
        </p:nvSpPr>
        <p:spPr>
          <a:xfrm rot="0">
            <a:off x="12914710" y="2742308"/>
            <a:ext cx="3717818" cy="325438"/>
          </a:xfrm>
          <a:prstGeom prst="rect">
            <a:avLst/>
          </a:prstGeom>
        </p:spPr>
        <p:txBody>
          <a:bodyPr anchor="t" rtlCol="false" tIns="0" lIns="0" bIns="0" rIns="0">
            <a:spAutoFit/>
          </a:bodyPr>
          <a:lstStyle/>
          <a:p>
            <a:pPr algn="l">
              <a:lnSpc>
                <a:spcPts val="2687"/>
              </a:lnSpc>
            </a:pPr>
            <a:r>
              <a:rPr lang="en-US" sz="2125">
                <a:solidFill>
                  <a:srgbClr val="CFD0D8"/>
                </a:solidFill>
                <a:latin typeface="League Spartan"/>
                <a:ea typeface="League Spartan"/>
                <a:cs typeface="League Spartan"/>
                <a:sym typeface="League Spartan"/>
              </a:rPr>
              <a:t>Cost-Effective Solution</a:t>
            </a:r>
          </a:p>
        </p:txBody>
      </p:sp>
      <p:sp>
        <p:nvSpPr>
          <p:cNvPr name="TextBox 24" id="24"/>
          <p:cNvSpPr txBox="true"/>
          <p:nvPr/>
        </p:nvSpPr>
        <p:spPr>
          <a:xfrm rot="0">
            <a:off x="12914710" y="3154710"/>
            <a:ext cx="4366915" cy="1064519"/>
          </a:xfrm>
          <a:prstGeom prst="rect">
            <a:avLst/>
          </a:prstGeom>
        </p:spPr>
        <p:txBody>
          <a:bodyPr anchor="t" rtlCol="false" tIns="0" lIns="0" bIns="0" rIns="0">
            <a:spAutoFit/>
          </a:bodyPr>
          <a:lstStyle/>
          <a:p>
            <a:pPr algn="l">
              <a:lnSpc>
                <a:spcPts val="2912"/>
              </a:lnSpc>
            </a:pPr>
            <a:r>
              <a:rPr lang="en-US" sz="1787">
                <a:solidFill>
                  <a:srgbClr val="CFD0D8"/>
                </a:solidFill>
                <a:latin typeface="TT Commons Pro"/>
                <a:ea typeface="TT Commons Pro"/>
                <a:cs typeface="TT Commons Pro"/>
                <a:sym typeface="TT Commons Pro"/>
              </a:rPr>
              <a:t>Highly customizable and affordable for home or office security applications, with total component cost under $50.</a:t>
            </a:r>
          </a:p>
        </p:txBody>
      </p:sp>
      <p:grpSp>
        <p:nvGrpSpPr>
          <p:cNvPr name="Group 25" id="25"/>
          <p:cNvGrpSpPr/>
          <p:nvPr/>
        </p:nvGrpSpPr>
        <p:grpSpPr>
          <a:xfrm rot="0">
            <a:off x="7638158" y="5458023"/>
            <a:ext cx="9888736" cy="2545556"/>
            <a:chOff x="0" y="0"/>
            <a:chExt cx="13184982" cy="3394075"/>
          </a:xfrm>
        </p:grpSpPr>
        <p:sp>
          <p:nvSpPr>
            <p:cNvPr name="Freeform 26" id="26"/>
            <p:cNvSpPr/>
            <p:nvPr/>
          </p:nvSpPr>
          <p:spPr>
            <a:xfrm flipH="false" flipV="false" rot="0">
              <a:off x="6350" y="6350"/>
              <a:ext cx="13172439" cy="3381375"/>
            </a:xfrm>
            <a:custGeom>
              <a:avLst/>
              <a:gdLst/>
              <a:ahLst/>
              <a:cxnLst/>
              <a:rect r="r" b="b" t="t" l="l"/>
              <a:pathLst>
                <a:path h="3381375" w="13172439">
                  <a:moveTo>
                    <a:pt x="0" y="124079"/>
                  </a:moveTo>
                  <a:cubicBezTo>
                    <a:pt x="0" y="55499"/>
                    <a:pt x="55753" y="0"/>
                    <a:pt x="124460" y="0"/>
                  </a:cubicBezTo>
                  <a:lnTo>
                    <a:pt x="13047980" y="0"/>
                  </a:lnTo>
                  <a:cubicBezTo>
                    <a:pt x="13116686" y="0"/>
                    <a:pt x="13172439" y="55499"/>
                    <a:pt x="13172439" y="124079"/>
                  </a:cubicBezTo>
                  <a:lnTo>
                    <a:pt x="13172439" y="3257296"/>
                  </a:lnTo>
                  <a:cubicBezTo>
                    <a:pt x="13172439" y="3325876"/>
                    <a:pt x="13116686" y="3381375"/>
                    <a:pt x="13047980" y="3381375"/>
                  </a:cubicBezTo>
                  <a:lnTo>
                    <a:pt x="124460" y="3381375"/>
                  </a:lnTo>
                  <a:cubicBezTo>
                    <a:pt x="55753" y="3381375"/>
                    <a:pt x="0" y="3325876"/>
                    <a:pt x="0" y="3257296"/>
                  </a:cubicBezTo>
                  <a:close/>
                </a:path>
              </a:pathLst>
            </a:custGeom>
            <a:solidFill>
              <a:srgbClr val="3D3D42"/>
            </a:solidFill>
          </p:spPr>
        </p:sp>
        <p:sp>
          <p:nvSpPr>
            <p:cNvPr name="Freeform 27" id="27"/>
            <p:cNvSpPr/>
            <p:nvPr/>
          </p:nvSpPr>
          <p:spPr>
            <a:xfrm flipH="false" flipV="false" rot="0">
              <a:off x="0" y="0"/>
              <a:ext cx="13185139" cy="3394075"/>
            </a:xfrm>
            <a:custGeom>
              <a:avLst/>
              <a:gdLst/>
              <a:ahLst/>
              <a:cxnLst/>
              <a:rect r="r" b="b" t="t" l="l"/>
              <a:pathLst>
                <a:path h="3394075" w="13185139">
                  <a:moveTo>
                    <a:pt x="0" y="130429"/>
                  </a:moveTo>
                  <a:cubicBezTo>
                    <a:pt x="0" y="58420"/>
                    <a:pt x="58547" y="0"/>
                    <a:pt x="130810" y="0"/>
                  </a:cubicBezTo>
                  <a:lnTo>
                    <a:pt x="13054330" y="0"/>
                  </a:lnTo>
                  <a:lnTo>
                    <a:pt x="13054330" y="6350"/>
                  </a:lnTo>
                  <a:lnTo>
                    <a:pt x="13054330" y="0"/>
                  </a:lnTo>
                  <a:cubicBezTo>
                    <a:pt x="13126465" y="0"/>
                    <a:pt x="13185139" y="58420"/>
                    <a:pt x="13185139" y="130429"/>
                  </a:cubicBezTo>
                  <a:lnTo>
                    <a:pt x="13178789" y="130429"/>
                  </a:lnTo>
                  <a:lnTo>
                    <a:pt x="13185139" y="130429"/>
                  </a:lnTo>
                  <a:lnTo>
                    <a:pt x="13185139" y="3263646"/>
                  </a:lnTo>
                  <a:lnTo>
                    <a:pt x="13178789" y="3263646"/>
                  </a:lnTo>
                  <a:lnTo>
                    <a:pt x="13185139" y="3263646"/>
                  </a:lnTo>
                  <a:cubicBezTo>
                    <a:pt x="13185139" y="3335655"/>
                    <a:pt x="13126593" y="3394075"/>
                    <a:pt x="13054330" y="3394075"/>
                  </a:cubicBezTo>
                  <a:lnTo>
                    <a:pt x="13054330" y="3387725"/>
                  </a:lnTo>
                  <a:lnTo>
                    <a:pt x="13054330" y="3394075"/>
                  </a:lnTo>
                  <a:lnTo>
                    <a:pt x="130810" y="3394075"/>
                  </a:lnTo>
                  <a:lnTo>
                    <a:pt x="130810" y="3387725"/>
                  </a:lnTo>
                  <a:lnTo>
                    <a:pt x="130810" y="3394075"/>
                  </a:lnTo>
                  <a:cubicBezTo>
                    <a:pt x="58674" y="3394075"/>
                    <a:pt x="0" y="3335655"/>
                    <a:pt x="0" y="3263646"/>
                  </a:cubicBezTo>
                  <a:lnTo>
                    <a:pt x="0" y="130429"/>
                  </a:lnTo>
                  <a:lnTo>
                    <a:pt x="6350" y="130429"/>
                  </a:lnTo>
                  <a:lnTo>
                    <a:pt x="0" y="130429"/>
                  </a:lnTo>
                  <a:moveTo>
                    <a:pt x="12700" y="130429"/>
                  </a:moveTo>
                  <a:lnTo>
                    <a:pt x="12700" y="3263646"/>
                  </a:lnTo>
                  <a:lnTo>
                    <a:pt x="6350" y="3263646"/>
                  </a:lnTo>
                  <a:lnTo>
                    <a:pt x="12700" y="3263646"/>
                  </a:lnTo>
                  <a:cubicBezTo>
                    <a:pt x="12700" y="3328670"/>
                    <a:pt x="65532" y="3381375"/>
                    <a:pt x="130810" y="3381375"/>
                  </a:cubicBezTo>
                  <a:lnTo>
                    <a:pt x="13054330" y="3381375"/>
                  </a:lnTo>
                  <a:cubicBezTo>
                    <a:pt x="13119608" y="3381375"/>
                    <a:pt x="13172439" y="3328670"/>
                    <a:pt x="13172439" y="3263646"/>
                  </a:cubicBezTo>
                  <a:lnTo>
                    <a:pt x="13172439" y="130429"/>
                  </a:lnTo>
                  <a:cubicBezTo>
                    <a:pt x="13172439" y="65405"/>
                    <a:pt x="13119608" y="12700"/>
                    <a:pt x="13054330" y="12700"/>
                  </a:cubicBezTo>
                  <a:lnTo>
                    <a:pt x="130810" y="12700"/>
                  </a:lnTo>
                  <a:lnTo>
                    <a:pt x="130810" y="6350"/>
                  </a:lnTo>
                  <a:lnTo>
                    <a:pt x="130810" y="12700"/>
                  </a:lnTo>
                  <a:cubicBezTo>
                    <a:pt x="65532" y="12700"/>
                    <a:pt x="12700" y="65405"/>
                    <a:pt x="12700" y="130429"/>
                  </a:cubicBezTo>
                  <a:close/>
                </a:path>
              </a:pathLst>
            </a:custGeom>
            <a:solidFill>
              <a:srgbClr val="56565B"/>
            </a:solidFill>
          </p:spPr>
        </p:sp>
      </p:grpSp>
      <p:grpSp>
        <p:nvGrpSpPr>
          <p:cNvPr name="Group 28" id="28"/>
          <p:cNvGrpSpPr/>
          <p:nvPr/>
        </p:nvGrpSpPr>
        <p:grpSpPr>
          <a:xfrm rot="0">
            <a:off x="7864376" y="5686871"/>
            <a:ext cx="664518" cy="664518"/>
            <a:chOff x="0" y="0"/>
            <a:chExt cx="886023" cy="886023"/>
          </a:xfrm>
        </p:grpSpPr>
        <p:sp>
          <p:nvSpPr>
            <p:cNvPr name="Freeform 29" id="29" descr="preencoded.png"/>
            <p:cNvSpPr/>
            <p:nvPr/>
          </p:nvSpPr>
          <p:spPr>
            <a:xfrm flipH="false" flipV="false" rot="0">
              <a:off x="0" y="0"/>
              <a:ext cx="886079" cy="886079"/>
            </a:xfrm>
            <a:custGeom>
              <a:avLst/>
              <a:gdLst/>
              <a:ahLst/>
              <a:cxnLst/>
              <a:rect r="r" b="b" t="t" l="l"/>
              <a:pathLst>
                <a:path h="886079" w="886079">
                  <a:moveTo>
                    <a:pt x="0" y="0"/>
                  </a:moveTo>
                  <a:lnTo>
                    <a:pt x="886079" y="0"/>
                  </a:lnTo>
                  <a:lnTo>
                    <a:pt x="886079" y="886079"/>
                  </a:lnTo>
                  <a:lnTo>
                    <a:pt x="0" y="886079"/>
                  </a:lnTo>
                  <a:lnTo>
                    <a:pt x="0" y="0"/>
                  </a:lnTo>
                  <a:close/>
                </a:path>
              </a:pathLst>
            </a:custGeom>
            <a:blipFill>
              <a:blip r:embed="rId10"/>
              <a:stretch>
                <a:fillRect l="0" t="0" r="6" b="6"/>
              </a:stretch>
            </a:blipFill>
          </p:spPr>
        </p:sp>
      </p:grpSp>
      <p:sp>
        <p:nvSpPr>
          <p:cNvPr name="Freeform 30" id="30" descr="preencoded.png"/>
          <p:cNvSpPr/>
          <p:nvPr/>
        </p:nvSpPr>
        <p:spPr>
          <a:xfrm flipH="false" flipV="false" rot="0">
            <a:off x="8047136" y="5869484"/>
            <a:ext cx="298996" cy="298996"/>
          </a:xfrm>
          <a:custGeom>
            <a:avLst/>
            <a:gdLst/>
            <a:ahLst/>
            <a:cxnLst/>
            <a:rect r="r" b="b" t="t" l="l"/>
            <a:pathLst>
              <a:path h="298996" w="298996">
                <a:moveTo>
                  <a:pt x="0" y="0"/>
                </a:moveTo>
                <a:lnTo>
                  <a:pt x="298996" y="0"/>
                </a:lnTo>
                <a:lnTo>
                  <a:pt x="298996" y="298996"/>
                </a:lnTo>
                <a:lnTo>
                  <a:pt x="0" y="298996"/>
                </a:lnTo>
                <a:lnTo>
                  <a:pt x="0" y="0"/>
                </a:lnTo>
                <a:close/>
              </a:path>
            </a:pathLst>
          </a:custGeom>
          <a:blipFill>
            <a:blip r:embed="rId11">
              <a:extLst>
                <a:ext uri="{96DAC541-7B7A-43D3-8B79-37D633B846F1}">
                  <asvg:svgBlip xmlns:asvg="http://schemas.microsoft.com/office/drawing/2016/SVG/main" r:embed="rId12"/>
                </a:ext>
              </a:extLst>
            </a:blip>
            <a:stretch>
              <a:fillRect l="0" t="-29687" r="0" b="-29687"/>
            </a:stretch>
          </a:blipFill>
        </p:spPr>
      </p:sp>
      <p:sp>
        <p:nvSpPr>
          <p:cNvPr name="TextBox 31" id="31"/>
          <p:cNvSpPr txBox="true"/>
          <p:nvPr/>
        </p:nvSpPr>
        <p:spPr>
          <a:xfrm rot="0">
            <a:off x="7864376" y="6563320"/>
            <a:ext cx="3397339" cy="325438"/>
          </a:xfrm>
          <a:prstGeom prst="rect">
            <a:avLst/>
          </a:prstGeom>
        </p:spPr>
        <p:txBody>
          <a:bodyPr anchor="t" rtlCol="false" tIns="0" lIns="0" bIns="0" rIns="0">
            <a:spAutoFit/>
          </a:bodyPr>
          <a:lstStyle/>
          <a:p>
            <a:pPr algn="l">
              <a:lnSpc>
                <a:spcPts val="2687"/>
              </a:lnSpc>
            </a:pPr>
            <a:r>
              <a:rPr lang="en-US" sz="2125">
                <a:solidFill>
                  <a:srgbClr val="CFD0D8"/>
                </a:solidFill>
                <a:latin typeface="League Spartan"/>
                <a:ea typeface="League Spartan"/>
                <a:cs typeface="League Spartan"/>
                <a:sym typeface="League Spartan"/>
              </a:rPr>
              <a:t>Upgrade Possibilities</a:t>
            </a:r>
          </a:p>
        </p:txBody>
      </p:sp>
      <p:sp>
        <p:nvSpPr>
          <p:cNvPr name="TextBox 32" id="32"/>
          <p:cNvSpPr txBox="true"/>
          <p:nvPr/>
        </p:nvSpPr>
        <p:spPr>
          <a:xfrm rot="0">
            <a:off x="7864376" y="6975722"/>
            <a:ext cx="9417249" cy="702569"/>
          </a:xfrm>
          <a:prstGeom prst="rect">
            <a:avLst/>
          </a:prstGeom>
        </p:spPr>
        <p:txBody>
          <a:bodyPr anchor="t" rtlCol="false" tIns="0" lIns="0" bIns="0" rIns="0">
            <a:spAutoFit/>
          </a:bodyPr>
          <a:lstStyle/>
          <a:p>
            <a:pPr algn="l">
              <a:lnSpc>
                <a:spcPts val="2912"/>
              </a:lnSpc>
            </a:pPr>
            <a:r>
              <a:rPr lang="en-US" sz="1787">
                <a:solidFill>
                  <a:srgbClr val="CFD0D8"/>
                </a:solidFill>
                <a:latin typeface="TT Commons Pro"/>
                <a:ea typeface="TT Commons Pro"/>
                <a:cs typeface="TT Commons Pro"/>
                <a:sym typeface="TT Commons Pro"/>
              </a:rPr>
              <a:t>Future enhancements: integrate RFID cards, smartphone Bluetooth/WiFi control, fingerprint authentication, or remote access monitoring.</a:t>
            </a:r>
          </a:p>
        </p:txBody>
      </p:sp>
      <p:grpSp>
        <p:nvGrpSpPr>
          <p:cNvPr name="Group 33" id="33"/>
          <p:cNvGrpSpPr/>
          <p:nvPr/>
        </p:nvGrpSpPr>
        <p:grpSpPr>
          <a:xfrm rot="0">
            <a:off x="7638158" y="9101584"/>
            <a:ext cx="9879211" cy="37208"/>
            <a:chOff x="0" y="0"/>
            <a:chExt cx="13172282" cy="49610"/>
          </a:xfrm>
        </p:grpSpPr>
        <p:sp>
          <p:nvSpPr>
            <p:cNvPr name="Freeform 34" id="34"/>
            <p:cNvSpPr/>
            <p:nvPr/>
          </p:nvSpPr>
          <p:spPr>
            <a:xfrm flipH="false" flipV="false" rot="0">
              <a:off x="0" y="0"/>
              <a:ext cx="13172312" cy="49657"/>
            </a:xfrm>
            <a:custGeom>
              <a:avLst/>
              <a:gdLst/>
              <a:ahLst/>
              <a:cxnLst/>
              <a:rect r="r" b="b" t="t" l="l"/>
              <a:pathLst>
                <a:path h="49657" w="13172312">
                  <a:moveTo>
                    <a:pt x="0" y="0"/>
                  </a:moveTo>
                  <a:lnTo>
                    <a:pt x="13172312" y="0"/>
                  </a:lnTo>
                  <a:lnTo>
                    <a:pt x="13172312" y="49657"/>
                  </a:lnTo>
                  <a:lnTo>
                    <a:pt x="0" y="49657"/>
                  </a:lnTo>
                  <a:close/>
                </a:path>
              </a:pathLst>
            </a:custGeom>
            <a:solidFill>
              <a:srgbClr val="CFD0D8">
                <a:alpha val="24706"/>
              </a:srgbClr>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7" y="1049090"/>
            <a:ext cx="7088237" cy="862012"/>
          </a:xfrm>
          <a:prstGeom prst="rect">
            <a:avLst/>
          </a:prstGeom>
        </p:spPr>
        <p:txBody>
          <a:bodyPr anchor="t" rtlCol="false" tIns="0" lIns="0" bIns="0" rIns="0">
            <a:spAutoFit/>
          </a:bodyPr>
          <a:lstStyle/>
          <a:p>
            <a:pPr algn="l">
              <a:lnSpc>
                <a:spcPts val="6937"/>
              </a:lnSpc>
            </a:pPr>
            <a:r>
              <a:rPr lang="en-US" sz="5562">
                <a:solidFill>
                  <a:srgbClr val="CBCCCE"/>
                </a:solidFill>
                <a:latin typeface="League Spartan"/>
                <a:ea typeface="League Spartan"/>
                <a:cs typeface="League Spartan"/>
                <a:sym typeface="League Spartan"/>
              </a:rPr>
              <a:t>Literature Survey</a:t>
            </a:r>
          </a:p>
        </p:txBody>
      </p:sp>
      <p:sp>
        <p:nvSpPr>
          <p:cNvPr name="TextBox 11" id="11"/>
          <p:cNvSpPr txBox="true"/>
          <p:nvPr/>
        </p:nvSpPr>
        <p:spPr>
          <a:xfrm rot="0">
            <a:off x="992238" y="2643782"/>
            <a:ext cx="4892273" cy="514350"/>
          </a:xfrm>
          <a:prstGeom prst="rect">
            <a:avLst/>
          </a:prstGeom>
        </p:spPr>
        <p:txBody>
          <a:bodyPr anchor="t" rtlCol="false" tIns="0" lIns="0" bIns="0" rIns="0">
            <a:spAutoFit/>
          </a:bodyPr>
          <a:lstStyle/>
          <a:p>
            <a:pPr algn="l">
              <a:lnSpc>
                <a:spcPts val="4125"/>
              </a:lnSpc>
            </a:pPr>
            <a:r>
              <a:rPr lang="en-US" sz="3312">
                <a:solidFill>
                  <a:srgbClr val="CBCCCE"/>
                </a:solidFill>
                <a:latin typeface="League Spartan"/>
                <a:ea typeface="League Spartan"/>
                <a:cs typeface="League Spartan"/>
                <a:sym typeface="League Spartan"/>
              </a:rPr>
              <a:t>Previous Approaches</a:t>
            </a:r>
          </a:p>
        </p:txBody>
      </p:sp>
      <p:sp>
        <p:nvSpPr>
          <p:cNvPr name="TextBox 12" id="12"/>
          <p:cNvSpPr txBox="true"/>
          <p:nvPr/>
        </p:nvSpPr>
        <p:spPr>
          <a:xfrm rot="0">
            <a:off x="992237" y="3382715"/>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Earlier models utilized RFID tags or Bluetooth connectivity for access control</a:t>
            </a:r>
          </a:p>
        </p:txBody>
      </p:sp>
      <p:sp>
        <p:nvSpPr>
          <p:cNvPr name="TextBox 13" id="13"/>
          <p:cNvSpPr txBox="true"/>
          <p:nvPr/>
        </p:nvSpPr>
        <p:spPr>
          <a:xfrm rot="0">
            <a:off x="992237" y="5296346"/>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Password-based authentication proved cost-effective and reliable for residential applications</a:t>
            </a:r>
          </a:p>
        </p:txBody>
      </p:sp>
      <p:sp>
        <p:nvSpPr>
          <p:cNvPr name="TextBox 14" id="14"/>
          <p:cNvSpPr txBox="true"/>
          <p:nvPr/>
        </p:nvSpPr>
        <p:spPr>
          <a:xfrm rot="0">
            <a:off x="992237" y="7209979"/>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Limited integration of intelligent sensing mechanisms in existing designs</a:t>
            </a:r>
          </a:p>
        </p:txBody>
      </p:sp>
      <p:sp>
        <p:nvSpPr>
          <p:cNvPr name="TextBox 15" id="15"/>
          <p:cNvSpPr txBox="true"/>
          <p:nvPr/>
        </p:nvSpPr>
        <p:spPr>
          <a:xfrm rot="0">
            <a:off x="6194375" y="2643782"/>
            <a:ext cx="4252912" cy="514350"/>
          </a:xfrm>
          <a:prstGeom prst="rect">
            <a:avLst/>
          </a:prstGeom>
        </p:spPr>
        <p:txBody>
          <a:bodyPr anchor="t" rtlCol="false" tIns="0" lIns="0" bIns="0" rIns="0">
            <a:spAutoFit/>
          </a:bodyPr>
          <a:lstStyle/>
          <a:p>
            <a:pPr algn="l">
              <a:lnSpc>
                <a:spcPts val="4125"/>
              </a:lnSpc>
            </a:pPr>
            <a:r>
              <a:rPr lang="en-US" sz="3312">
                <a:solidFill>
                  <a:srgbClr val="CBCCCE"/>
                </a:solidFill>
                <a:latin typeface="League Spartan"/>
                <a:ea typeface="League Spartan"/>
                <a:cs typeface="League Spartan"/>
                <a:sym typeface="League Spartan"/>
              </a:rPr>
              <a:t>Our Innovation</a:t>
            </a:r>
          </a:p>
        </p:txBody>
      </p:sp>
      <p:sp>
        <p:nvSpPr>
          <p:cNvPr name="TextBox 16" id="16"/>
          <p:cNvSpPr txBox="true"/>
          <p:nvPr/>
        </p:nvSpPr>
        <p:spPr>
          <a:xfrm rot="0">
            <a:off x="6070401" y="3382715"/>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PIR sensor integration enables hands-free, motion-activated system engagement</a:t>
            </a:r>
          </a:p>
        </p:txBody>
      </p:sp>
      <p:sp>
        <p:nvSpPr>
          <p:cNvPr name="TextBox 17" id="17"/>
          <p:cNvSpPr txBox="true"/>
          <p:nvPr/>
        </p:nvSpPr>
        <p:spPr>
          <a:xfrm rot="0">
            <a:off x="6070401" y="5296346"/>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Enhanced user experience through automatic detection and response</a:t>
            </a:r>
          </a:p>
        </p:txBody>
      </p:sp>
      <p:sp>
        <p:nvSpPr>
          <p:cNvPr name="TextBox 18" id="18"/>
          <p:cNvSpPr txBox="true"/>
          <p:nvPr/>
        </p:nvSpPr>
        <p:spPr>
          <a:xfrm rot="0">
            <a:off x="6070401" y="7206109"/>
            <a:ext cx="4376886" cy="1319212"/>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CFD0D8"/>
                </a:solidFill>
                <a:latin typeface="TT Commons Pro"/>
                <a:ea typeface="TT Commons Pro"/>
                <a:cs typeface="TT Commons Pro"/>
                <a:sym typeface="TT Commons Pro"/>
              </a:rPr>
              <a:t>Builds upon proven authentication methods with improved automation layer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992237" y="1898302"/>
            <a:ext cx="7088237" cy="862012"/>
          </a:xfrm>
          <a:prstGeom prst="rect">
            <a:avLst/>
          </a:prstGeom>
        </p:spPr>
        <p:txBody>
          <a:bodyPr anchor="t" rtlCol="false" tIns="0" lIns="0" bIns="0" rIns="0">
            <a:spAutoFit/>
          </a:bodyPr>
          <a:lstStyle/>
          <a:p>
            <a:pPr algn="l">
              <a:lnSpc>
                <a:spcPts val="6937"/>
              </a:lnSpc>
            </a:pPr>
            <a:r>
              <a:rPr lang="en-US" sz="5562">
                <a:solidFill>
                  <a:srgbClr val="CBCCCE"/>
                </a:solidFill>
                <a:latin typeface="League Spartan"/>
                <a:ea typeface="League Spartan"/>
                <a:cs typeface="League Spartan"/>
                <a:sym typeface="League Spartan"/>
              </a:rPr>
              <a:t>Project Objectives</a:t>
            </a:r>
          </a:p>
        </p:txBody>
      </p:sp>
      <p:sp>
        <p:nvSpPr>
          <p:cNvPr name="TextBox 7" id="7"/>
          <p:cNvSpPr txBox="true"/>
          <p:nvPr/>
        </p:nvSpPr>
        <p:spPr>
          <a:xfrm rot="0">
            <a:off x="1028700" y="3836640"/>
            <a:ext cx="819520"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01</a:t>
            </a:r>
          </a:p>
        </p:txBody>
      </p:sp>
      <p:grpSp>
        <p:nvGrpSpPr>
          <p:cNvPr name="Group 8" id="8"/>
          <p:cNvGrpSpPr/>
          <p:nvPr/>
        </p:nvGrpSpPr>
        <p:grpSpPr>
          <a:xfrm rot="0">
            <a:off x="992238" y="4441477"/>
            <a:ext cx="5245447" cy="38100"/>
            <a:chOff x="0" y="0"/>
            <a:chExt cx="6993930" cy="50800"/>
          </a:xfrm>
        </p:grpSpPr>
        <p:sp>
          <p:nvSpPr>
            <p:cNvPr name="Freeform 9" id="9"/>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lnTo>
                    <a:pt x="0" y="0"/>
                  </a:lnTo>
                  <a:close/>
                </a:path>
              </a:pathLst>
            </a:custGeom>
            <a:solidFill>
              <a:srgbClr val="F8F8F9"/>
            </a:solidFill>
            <a:ln w="12700">
              <a:solidFill>
                <a:srgbClr val="000000"/>
              </a:solidFill>
            </a:ln>
          </p:spPr>
        </p:sp>
      </p:grpSp>
      <p:sp>
        <p:nvSpPr>
          <p:cNvPr name="TextBox 10" id="10"/>
          <p:cNvSpPr txBox="true"/>
          <p:nvPr/>
        </p:nvSpPr>
        <p:spPr>
          <a:xfrm rot="0">
            <a:off x="992237" y="4640312"/>
            <a:ext cx="5245447" cy="858838"/>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Password-Protected Authentication</a:t>
            </a:r>
          </a:p>
        </p:txBody>
      </p:sp>
      <p:sp>
        <p:nvSpPr>
          <p:cNvPr name="TextBox 11" id="11"/>
          <p:cNvSpPr txBox="true"/>
          <p:nvPr/>
        </p:nvSpPr>
        <p:spPr>
          <a:xfrm rot="0">
            <a:off x="992237" y="5620047"/>
            <a:ext cx="5245447" cy="1766888"/>
          </a:xfrm>
          <a:prstGeom prst="rect">
            <a:avLst/>
          </a:prstGeom>
        </p:spPr>
        <p:txBody>
          <a:bodyPr anchor="t" rtlCol="false" tIns="0" lIns="0" bIns="0" rIns="0">
            <a:spAutoFit/>
          </a:bodyPr>
          <a:lstStyle/>
          <a:p>
            <a:pPr algn="just">
              <a:lnSpc>
                <a:spcPts val="3562"/>
              </a:lnSpc>
            </a:pPr>
            <a:r>
              <a:rPr lang="en-US" sz="2187">
                <a:solidFill>
                  <a:srgbClr val="CFD0D8"/>
                </a:solidFill>
                <a:latin typeface="TT Commons Pro"/>
                <a:ea typeface="TT Commons Pro"/>
                <a:cs typeface="TT Commons Pro"/>
                <a:sym typeface="TT Commons Pro"/>
              </a:rPr>
              <a:t>Design and implement a secure, Arduino Uno-based door lock system with keypad password validation and user feedback mechanisms.</a:t>
            </a:r>
          </a:p>
        </p:txBody>
      </p:sp>
      <p:sp>
        <p:nvSpPr>
          <p:cNvPr name="TextBox 12" id="12"/>
          <p:cNvSpPr txBox="true"/>
          <p:nvPr/>
        </p:nvSpPr>
        <p:spPr>
          <a:xfrm rot="0">
            <a:off x="6521202" y="3893492"/>
            <a:ext cx="819520"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02</a:t>
            </a:r>
          </a:p>
        </p:txBody>
      </p:sp>
      <p:grpSp>
        <p:nvGrpSpPr>
          <p:cNvPr name="Group 13" id="13"/>
          <p:cNvGrpSpPr/>
          <p:nvPr/>
        </p:nvGrpSpPr>
        <p:grpSpPr>
          <a:xfrm rot="0">
            <a:off x="6521202" y="4469755"/>
            <a:ext cx="5245447" cy="38100"/>
            <a:chOff x="0" y="0"/>
            <a:chExt cx="6993930" cy="50800"/>
          </a:xfrm>
        </p:grpSpPr>
        <p:sp>
          <p:nvSpPr>
            <p:cNvPr name="Freeform 14" id="14"/>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lnTo>
                    <a:pt x="0" y="0"/>
                  </a:lnTo>
                  <a:close/>
                </a:path>
              </a:pathLst>
            </a:custGeom>
            <a:solidFill>
              <a:srgbClr val="F8F8F9"/>
            </a:solidFill>
            <a:ln w="12700">
              <a:solidFill>
                <a:srgbClr val="000000"/>
              </a:solidFill>
            </a:ln>
          </p:spPr>
        </p:sp>
      </p:grpSp>
      <p:sp>
        <p:nvSpPr>
          <p:cNvPr name="TextBox 15" id="15"/>
          <p:cNvSpPr txBox="true"/>
          <p:nvPr/>
        </p:nvSpPr>
        <p:spPr>
          <a:xfrm rot="0">
            <a:off x="6521203" y="4640312"/>
            <a:ext cx="3906931" cy="858838"/>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Motion-Based Activation</a:t>
            </a:r>
          </a:p>
        </p:txBody>
      </p:sp>
      <p:sp>
        <p:nvSpPr>
          <p:cNvPr name="TextBox 16" id="16"/>
          <p:cNvSpPr txBox="true"/>
          <p:nvPr/>
        </p:nvSpPr>
        <p:spPr>
          <a:xfrm rot="0">
            <a:off x="6521202" y="5584875"/>
            <a:ext cx="5245447" cy="1319212"/>
          </a:xfrm>
          <a:prstGeom prst="rect">
            <a:avLst/>
          </a:prstGeom>
        </p:spPr>
        <p:txBody>
          <a:bodyPr anchor="t" rtlCol="false" tIns="0" lIns="0" bIns="0" rIns="0">
            <a:spAutoFit/>
          </a:bodyPr>
          <a:lstStyle/>
          <a:p>
            <a:pPr algn="just">
              <a:lnSpc>
                <a:spcPts val="3562"/>
              </a:lnSpc>
            </a:pPr>
            <a:r>
              <a:rPr lang="en-US" sz="2187">
                <a:solidFill>
                  <a:srgbClr val="CFD0D8"/>
                </a:solidFill>
                <a:latin typeface="TT Commons Pro"/>
                <a:ea typeface="TT Commons Pro"/>
                <a:cs typeface="TT Commons Pro"/>
                <a:sym typeface="TT Commons Pro"/>
              </a:rPr>
              <a:t>Integrate PIR sensor technology to enable automatic system wake-up when human presence is detected near the door.</a:t>
            </a:r>
          </a:p>
        </p:txBody>
      </p:sp>
      <p:sp>
        <p:nvSpPr>
          <p:cNvPr name="TextBox 17" id="17"/>
          <p:cNvSpPr txBox="true"/>
          <p:nvPr/>
        </p:nvSpPr>
        <p:spPr>
          <a:xfrm rot="0">
            <a:off x="12052400" y="3893492"/>
            <a:ext cx="798905"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03</a:t>
            </a:r>
          </a:p>
        </p:txBody>
      </p:sp>
      <p:grpSp>
        <p:nvGrpSpPr>
          <p:cNvPr name="Group 18" id="18"/>
          <p:cNvGrpSpPr/>
          <p:nvPr/>
        </p:nvGrpSpPr>
        <p:grpSpPr>
          <a:xfrm rot="0">
            <a:off x="12050166" y="4469755"/>
            <a:ext cx="5245447" cy="38100"/>
            <a:chOff x="0" y="0"/>
            <a:chExt cx="6993930" cy="50800"/>
          </a:xfrm>
        </p:grpSpPr>
        <p:sp>
          <p:nvSpPr>
            <p:cNvPr name="Freeform 19" id="19"/>
            <p:cNvSpPr/>
            <p:nvPr/>
          </p:nvSpPr>
          <p:spPr>
            <a:xfrm flipH="false" flipV="false" rot="0">
              <a:off x="0" y="0"/>
              <a:ext cx="6993890" cy="50800"/>
            </a:xfrm>
            <a:custGeom>
              <a:avLst/>
              <a:gdLst/>
              <a:ahLst/>
              <a:cxnLst/>
              <a:rect r="r" b="b" t="t" l="l"/>
              <a:pathLst>
                <a:path h="50800" w="6993890">
                  <a:moveTo>
                    <a:pt x="0" y="0"/>
                  </a:moveTo>
                  <a:lnTo>
                    <a:pt x="6993890" y="0"/>
                  </a:lnTo>
                  <a:lnTo>
                    <a:pt x="6993890" y="50800"/>
                  </a:lnTo>
                  <a:lnTo>
                    <a:pt x="0" y="50800"/>
                  </a:lnTo>
                  <a:lnTo>
                    <a:pt x="0" y="0"/>
                  </a:lnTo>
                  <a:close/>
                </a:path>
              </a:pathLst>
            </a:custGeom>
            <a:solidFill>
              <a:srgbClr val="FFFFFF"/>
            </a:solidFill>
            <a:ln w="12700">
              <a:solidFill>
                <a:srgbClr val="000000"/>
              </a:solidFill>
            </a:ln>
          </p:spPr>
        </p:sp>
      </p:grpSp>
      <p:sp>
        <p:nvSpPr>
          <p:cNvPr name="TextBox 20" id="20"/>
          <p:cNvSpPr txBox="true"/>
          <p:nvPr/>
        </p:nvSpPr>
        <p:spPr>
          <a:xfrm rot="0">
            <a:off x="12050166" y="4640312"/>
            <a:ext cx="4936215" cy="858838"/>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Servo-Controlled Mechanism</a:t>
            </a:r>
          </a:p>
        </p:txBody>
      </p:sp>
      <p:sp>
        <p:nvSpPr>
          <p:cNvPr name="TextBox 21" id="21"/>
          <p:cNvSpPr txBox="true"/>
          <p:nvPr/>
        </p:nvSpPr>
        <p:spPr>
          <a:xfrm rot="0">
            <a:off x="12052400" y="5620047"/>
            <a:ext cx="5245447" cy="1766888"/>
          </a:xfrm>
          <a:prstGeom prst="rect">
            <a:avLst/>
          </a:prstGeom>
        </p:spPr>
        <p:txBody>
          <a:bodyPr anchor="t" rtlCol="false" tIns="0" lIns="0" bIns="0" rIns="0">
            <a:spAutoFit/>
          </a:bodyPr>
          <a:lstStyle/>
          <a:p>
            <a:pPr algn="just">
              <a:lnSpc>
                <a:spcPts val="3562"/>
              </a:lnSpc>
            </a:pPr>
            <a:r>
              <a:rPr lang="en-US" sz="2187">
                <a:solidFill>
                  <a:srgbClr val="CFD0D8"/>
                </a:solidFill>
                <a:latin typeface="TT Commons Pro"/>
                <a:ea typeface="TT Commons Pro"/>
                <a:cs typeface="TT Commons Pro"/>
                <a:sym typeface="TT Commons Pro"/>
              </a:rPr>
              <a:t>Develop reliable door locking/unlocking control using servo motor actuation with LCD display and buzzer feedback for access status.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840879"/>
            <a:ext cx="7088237" cy="871537"/>
          </a:xfrm>
          <a:prstGeom prst="rect">
            <a:avLst/>
          </a:prstGeom>
        </p:spPr>
        <p:txBody>
          <a:bodyPr anchor="t" rtlCol="false" tIns="0" lIns="0" bIns="0" rIns="0">
            <a:spAutoFit/>
          </a:bodyPr>
          <a:lstStyle/>
          <a:p>
            <a:pPr algn="l">
              <a:lnSpc>
                <a:spcPts val="6937"/>
              </a:lnSpc>
            </a:pPr>
            <a:r>
              <a:rPr lang="en-US" sz="5562" b="true">
                <a:solidFill>
                  <a:srgbClr val="CBCCCE"/>
                </a:solidFill>
                <a:latin typeface="TT Commons Pro Bold"/>
                <a:ea typeface="TT Commons Pro Bold"/>
                <a:cs typeface="TT Commons Pro Bold"/>
                <a:sym typeface="TT Commons Pro Bold"/>
              </a:rPr>
              <a:t>System Architecture</a:t>
            </a:r>
          </a:p>
        </p:txBody>
      </p:sp>
      <p:grpSp>
        <p:nvGrpSpPr>
          <p:cNvPr name="Group 9" id="9"/>
          <p:cNvGrpSpPr/>
          <p:nvPr/>
        </p:nvGrpSpPr>
        <p:grpSpPr>
          <a:xfrm rot="0">
            <a:off x="7850237" y="2180630"/>
            <a:ext cx="1417588" cy="1701105"/>
            <a:chOff x="0" y="0"/>
            <a:chExt cx="1890117" cy="2268140"/>
          </a:xfrm>
        </p:grpSpPr>
        <p:sp>
          <p:nvSpPr>
            <p:cNvPr name="Freeform 10" id="10" descr="preencoded.png"/>
            <p:cNvSpPr/>
            <p:nvPr/>
          </p:nvSpPr>
          <p:spPr>
            <a:xfrm flipH="false" flipV="false" rot="0">
              <a:off x="0" y="0"/>
              <a:ext cx="1890141" cy="2268093"/>
            </a:xfrm>
            <a:custGeom>
              <a:avLst/>
              <a:gdLst/>
              <a:ahLst/>
              <a:cxnLst/>
              <a:rect r="r" b="b" t="t" l="l"/>
              <a:pathLst>
                <a:path h="2268093" w="1890141">
                  <a:moveTo>
                    <a:pt x="0" y="0"/>
                  </a:moveTo>
                  <a:lnTo>
                    <a:pt x="1890141" y="0"/>
                  </a:lnTo>
                  <a:lnTo>
                    <a:pt x="1890141" y="2268093"/>
                  </a:lnTo>
                  <a:lnTo>
                    <a:pt x="0" y="2268093"/>
                  </a:lnTo>
                  <a:lnTo>
                    <a:pt x="0" y="0"/>
                  </a:lnTo>
                  <a:close/>
                </a:path>
              </a:pathLst>
            </a:custGeom>
            <a:blipFill>
              <a:blip r:embed="rId4"/>
              <a:stretch>
                <a:fillRect l="0" t="-55" r="1" b="-58"/>
              </a:stretch>
            </a:blipFill>
          </p:spPr>
        </p:sp>
      </p:grpSp>
      <p:sp>
        <p:nvSpPr>
          <p:cNvPr name="TextBox 11" id="11"/>
          <p:cNvSpPr txBox="true"/>
          <p:nvPr/>
        </p:nvSpPr>
        <p:spPr>
          <a:xfrm rot="0">
            <a:off x="9551342" y="2445098"/>
            <a:ext cx="3544044" cy="430212"/>
          </a:xfrm>
          <a:prstGeom prst="rect">
            <a:avLst/>
          </a:prstGeom>
        </p:spPr>
        <p:txBody>
          <a:bodyPr anchor="t" rtlCol="false" tIns="0" lIns="0" bIns="0" rIns="0">
            <a:spAutoFit/>
          </a:bodyPr>
          <a:lstStyle/>
          <a:p>
            <a:pPr algn="l">
              <a:lnSpc>
                <a:spcPts val="3437"/>
              </a:lnSpc>
            </a:pPr>
            <a:r>
              <a:rPr lang="en-US" sz="2750" b="true">
                <a:solidFill>
                  <a:srgbClr val="CFD0D8"/>
                </a:solidFill>
                <a:latin typeface="TT Commons Pro Bold"/>
                <a:ea typeface="TT Commons Pro Bold"/>
                <a:cs typeface="TT Commons Pro Bold"/>
                <a:sym typeface="TT Commons Pro Bold"/>
              </a:rPr>
              <a:t>Input Layer</a:t>
            </a:r>
          </a:p>
        </p:txBody>
      </p:sp>
      <p:sp>
        <p:nvSpPr>
          <p:cNvPr name="TextBox 12" id="12"/>
          <p:cNvSpPr txBox="true"/>
          <p:nvPr/>
        </p:nvSpPr>
        <p:spPr>
          <a:xfrm rot="0">
            <a:off x="9551342" y="2981920"/>
            <a:ext cx="7744420"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PIR Sensor + 4x4 Keypad</a:t>
            </a:r>
          </a:p>
        </p:txBody>
      </p:sp>
      <p:grpSp>
        <p:nvGrpSpPr>
          <p:cNvPr name="Group 13" id="13"/>
          <p:cNvGrpSpPr/>
          <p:nvPr/>
        </p:nvGrpSpPr>
        <p:grpSpPr>
          <a:xfrm rot="0">
            <a:off x="7850237" y="3881735"/>
            <a:ext cx="1417588" cy="1701105"/>
            <a:chOff x="0" y="0"/>
            <a:chExt cx="1890117" cy="2268140"/>
          </a:xfrm>
        </p:grpSpPr>
        <p:sp>
          <p:nvSpPr>
            <p:cNvPr name="Freeform 14" id="14" descr="preencoded.png"/>
            <p:cNvSpPr/>
            <p:nvPr/>
          </p:nvSpPr>
          <p:spPr>
            <a:xfrm flipH="false" flipV="false" rot="0">
              <a:off x="0" y="0"/>
              <a:ext cx="1890141" cy="2268093"/>
            </a:xfrm>
            <a:custGeom>
              <a:avLst/>
              <a:gdLst/>
              <a:ahLst/>
              <a:cxnLst/>
              <a:rect r="r" b="b" t="t" l="l"/>
              <a:pathLst>
                <a:path h="2268093" w="1890141">
                  <a:moveTo>
                    <a:pt x="0" y="0"/>
                  </a:moveTo>
                  <a:lnTo>
                    <a:pt x="1890141" y="0"/>
                  </a:lnTo>
                  <a:lnTo>
                    <a:pt x="1890141" y="2268093"/>
                  </a:lnTo>
                  <a:lnTo>
                    <a:pt x="0" y="2268093"/>
                  </a:lnTo>
                  <a:lnTo>
                    <a:pt x="0" y="0"/>
                  </a:lnTo>
                  <a:close/>
                </a:path>
              </a:pathLst>
            </a:custGeom>
            <a:blipFill>
              <a:blip r:embed="rId5"/>
              <a:stretch>
                <a:fillRect l="0" t="-55" r="1" b="-58"/>
              </a:stretch>
            </a:blipFill>
          </p:spPr>
        </p:sp>
      </p:grpSp>
      <p:sp>
        <p:nvSpPr>
          <p:cNvPr name="TextBox 15" id="15"/>
          <p:cNvSpPr txBox="true"/>
          <p:nvPr/>
        </p:nvSpPr>
        <p:spPr>
          <a:xfrm rot="0">
            <a:off x="9551342" y="4146202"/>
            <a:ext cx="3544044" cy="430212"/>
          </a:xfrm>
          <a:prstGeom prst="rect">
            <a:avLst/>
          </a:prstGeom>
        </p:spPr>
        <p:txBody>
          <a:bodyPr anchor="t" rtlCol="false" tIns="0" lIns="0" bIns="0" rIns="0">
            <a:spAutoFit/>
          </a:bodyPr>
          <a:lstStyle/>
          <a:p>
            <a:pPr algn="l">
              <a:lnSpc>
                <a:spcPts val="3437"/>
              </a:lnSpc>
            </a:pPr>
            <a:r>
              <a:rPr lang="en-US" sz="2750" b="true">
                <a:solidFill>
                  <a:srgbClr val="CFD0D8"/>
                </a:solidFill>
                <a:latin typeface="TT Commons Pro Bold"/>
                <a:ea typeface="TT Commons Pro Bold"/>
                <a:cs typeface="TT Commons Pro Bold"/>
                <a:sym typeface="TT Commons Pro Bold"/>
              </a:rPr>
              <a:t>Processing Unit</a:t>
            </a:r>
          </a:p>
        </p:txBody>
      </p:sp>
      <p:sp>
        <p:nvSpPr>
          <p:cNvPr name="TextBox 16" id="16"/>
          <p:cNvSpPr txBox="true"/>
          <p:nvPr/>
        </p:nvSpPr>
        <p:spPr>
          <a:xfrm rot="0">
            <a:off x="9551342" y="4683026"/>
            <a:ext cx="7744420"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Arduino Uno (ATmega328P)</a:t>
            </a:r>
          </a:p>
        </p:txBody>
      </p:sp>
      <p:grpSp>
        <p:nvGrpSpPr>
          <p:cNvPr name="Group 17" id="17"/>
          <p:cNvGrpSpPr/>
          <p:nvPr/>
        </p:nvGrpSpPr>
        <p:grpSpPr>
          <a:xfrm rot="0">
            <a:off x="7850237" y="5582841"/>
            <a:ext cx="1417588" cy="1701105"/>
            <a:chOff x="0" y="0"/>
            <a:chExt cx="1890117" cy="2268140"/>
          </a:xfrm>
        </p:grpSpPr>
        <p:sp>
          <p:nvSpPr>
            <p:cNvPr name="Freeform 18" id="18" descr="preencoded.png"/>
            <p:cNvSpPr/>
            <p:nvPr/>
          </p:nvSpPr>
          <p:spPr>
            <a:xfrm flipH="false" flipV="false" rot="0">
              <a:off x="0" y="0"/>
              <a:ext cx="1890141" cy="2268093"/>
            </a:xfrm>
            <a:custGeom>
              <a:avLst/>
              <a:gdLst/>
              <a:ahLst/>
              <a:cxnLst/>
              <a:rect r="r" b="b" t="t" l="l"/>
              <a:pathLst>
                <a:path h="2268093" w="1890141">
                  <a:moveTo>
                    <a:pt x="0" y="0"/>
                  </a:moveTo>
                  <a:lnTo>
                    <a:pt x="1890141" y="0"/>
                  </a:lnTo>
                  <a:lnTo>
                    <a:pt x="1890141" y="2268093"/>
                  </a:lnTo>
                  <a:lnTo>
                    <a:pt x="0" y="2268093"/>
                  </a:lnTo>
                  <a:lnTo>
                    <a:pt x="0" y="0"/>
                  </a:lnTo>
                  <a:close/>
                </a:path>
              </a:pathLst>
            </a:custGeom>
            <a:blipFill>
              <a:blip r:embed="rId6"/>
              <a:stretch>
                <a:fillRect l="0" t="-55" r="1" b="-58"/>
              </a:stretch>
            </a:blipFill>
          </p:spPr>
        </p:sp>
      </p:grpSp>
      <p:sp>
        <p:nvSpPr>
          <p:cNvPr name="TextBox 19" id="19"/>
          <p:cNvSpPr txBox="true"/>
          <p:nvPr/>
        </p:nvSpPr>
        <p:spPr>
          <a:xfrm rot="0">
            <a:off x="9551342" y="5847309"/>
            <a:ext cx="3544044" cy="430212"/>
          </a:xfrm>
          <a:prstGeom prst="rect">
            <a:avLst/>
          </a:prstGeom>
        </p:spPr>
        <p:txBody>
          <a:bodyPr anchor="t" rtlCol="false" tIns="0" lIns="0" bIns="0" rIns="0">
            <a:spAutoFit/>
          </a:bodyPr>
          <a:lstStyle/>
          <a:p>
            <a:pPr algn="l">
              <a:lnSpc>
                <a:spcPts val="3437"/>
              </a:lnSpc>
            </a:pPr>
            <a:r>
              <a:rPr lang="en-US" sz="2750" b="true">
                <a:solidFill>
                  <a:srgbClr val="CFD0D8"/>
                </a:solidFill>
                <a:latin typeface="TT Commons Pro Bold"/>
                <a:ea typeface="TT Commons Pro Bold"/>
                <a:cs typeface="TT Commons Pro Bold"/>
                <a:sym typeface="TT Commons Pro Bold"/>
              </a:rPr>
              <a:t>Output Layer</a:t>
            </a:r>
          </a:p>
        </p:txBody>
      </p:sp>
      <p:sp>
        <p:nvSpPr>
          <p:cNvPr name="TextBox 20" id="20"/>
          <p:cNvSpPr txBox="true"/>
          <p:nvPr/>
        </p:nvSpPr>
        <p:spPr>
          <a:xfrm rot="0">
            <a:off x="9551342" y="6384131"/>
            <a:ext cx="7744420" cy="42386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Servo Motor + LCD + LEDs + Buzzer</a:t>
            </a:r>
          </a:p>
        </p:txBody>
      </p:sp>
      <p:sp>
        <p:nvSpPr>
          <p:cNvPr name="TextBox 21" id="21"/>
          <p:cNvSpPr txBox="true"/>
          <p:nvPr/>
        </p:nvSpPr>
        <p:spPr>
          <a:xfrm rot="0">
            <a:off x="7850237" y="7507635"/>
            <a:ext cx="9445526" cy="1766888"/>
          </a:xfrm>
          <a:prstGeom prst="rect">
            <a:avLst/>
          </a:prstGeom>
        </p:spPr>
        <p:txBody>
          <a:bodyPr anchor="t" rtlCol="false" tIns="0" lIns="0" bIns="0" rIns="0">
            <a:spAutoFit/>
          </a:bodyPr>
          <a:lstStyle/>
          <a:p>
            <a:pPr algn="just">
              <a:lnSpc>
                <a:spcPts val="3562"/>
              </a:lnSpc>
            </a:pPr>
            <a:r>
              <a:rPr lang="en-US" sz="2187">
                <a:solidFill>
                  <a:srgbClr val="CFD0D8"/>
                </a:solidFill>
                <a:latin typeface="TT Commons Pro"/>
                <a:ea typeface="TT Commons Pro"/>
                <a:cs typeface="TT Commons Pro"/>
                <a:sym typeface="TT Commons Pro"/>
              </a:rPr>
              <a:t>The PIR sensor detects motion and triggers the Arduino to activate the keypad interface. User authentication through the keypad controls the servo motor, while the LCD, LEDs, and buzzer provide immediate visual and auditory feedback.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877341" y="660647"/>
            <a:ext cx="14281235" cy="765175"/>
          </a:xfrm>
          <a:prstGeom prst="rect">
            <a:avLst/>
          </a:prstGeom>
        </p:spPr>
        <p:txBody>
          <a:bodyPr anchor="t" rtlCol="false" tIns="0" lIns="0" bIns="0" rIns="0">
            <a:spAutoFit/>
          </a:bodyPr>
          <a:lstStyle/>
          <a:p>
            <a:pPr algn="l">
              <a:lnSpc>
                <a:spcPts val="6125"/>
              </a:lnSpc>
            </a:pPr>
            <a:r>
              <a:rPr lang="en-US" sz="4875">
                <a:solidFill>
                  <a:srgbClr val="CBCCCE"/>
                </a:solidFill>
                <a:latin typeface="League Spartan"/>
                <a:ea typeface="League Spartan"/>
                <a:cs typeface="League Spartan"/>
                <a:sym typeface="League Spartan"/>
              </a:rPr>
              <a:t>Arduino Uno — ATmega328P Specifications</a:t>
            </a:r>
          </a:p>
        </p:txBody>
      </p:sp>
      <p:grpSp>
        <p:nvGrpSpPr>
          <p:cNvPr name="Group 7" id="7"/>
          <p:cNvGrpSpPr/>
          <p:nvPr/>
        </p:nvGrpSpPr>
        <p:grpSpPr>
          <a:xfrm rot="0">
            <a:off x="877341" y="2130326"/>
            <a:ext cx="6246465" cy="6246465"/>
            <a:chOff x="0" y="0"/>
            <a:chExt cx="8328620" cy="8328620"/>
          </a:xfrm>
        </p:grpSpPr>
        <p:sp>
          <p:nvSpPr>
            <p:cNvPr name="Freeform 8" id="8" descr="preencoded.png"/>
            <p:cNvSpPr/>
            <p:nvPr/>
          </p:nvSpPr>
          <p:spPr>
            <a:xfrm flipH="false" flipV="false" rot="0">
              <a:off x="0" y="0"/>
              <a:ext cx="8328660" cy="8328660"/>
            </a:xfrm>
            <a:custGeom>
              <a:avLst/>
              <a:gdLst/>
              <a:ahLst/>
              <a:cxnLst/>
              <a:rect r="r" b="b" t="t" l="l"/>
              <a:pathLst>
                <a:path h="8328660" w="8328660">
                  <a:moveTo>
                    <a:pt x="0" y="0"/>
                  </a:moveTo>
                  <a:lnTo>
                    <a:pt x="8328660" y="0"/>
                  </a:lnTo>
                  <a:lnTo>
                    <a:pt x="8328660" y="8328660"/>
                  </a:lnTo>
                  <a:lnTo>
                    <a:pt x="0" y="8328660"/>
                  </a:lnTo>
                  <a:lnTo>
                    <a:pt x="0" y="0"/>
                  </a:lnTo>
                  <a:close/>
                </a:path>
              </a:pathLst>
            </a:custGeom>
            <a:blipFill>
              <a:blip r:embed="rId3"/>
              <a:stretch>
                <a:fillRect l="0" t="0" r="0" b="0"/>
              </a:stretch>
            </a:blipFill>
          </p:spPr>
        </p:sp>
      </p:grpSp>
      <p:sp>
        <p:nvSpPr>
          <p:cNvPr name="TextBox 9" id="9"/>
          <p:cNvSpPr txBox="true"/>
          <p:nvPr/>
        </p:nvSpPr>
        <p:spPr>
          <a:xfrm rot="0">
            <a:off x="7744717" y="2089547"/>
            <a:ext cx="3760143" cy="455613"/>
          </a:xfrm>
          <a:prstGeom prst="rect">
            <a:avLst/>
          </a:prstGeom>
        </p:spPr>
        <p:txBody>
          <a:bodyPr anchor="t" rtlCol="false" tIns="0" lIns="0" bIns="0" rIns="0">
            <a:spAutoFit/>
          </a:bodyPr>
          <a:lstStyle/>
          <a:p>
            <a:pPr algn="l">
              <a:lnSpc>
                <a:spcPts val="3687"/>
              </a:lnSpc>
            </a:pPr>
            <a:r>
              <a:rPr lang="en-US" sz="2937">
                <a:solidFill>
                  <a:srgbClr val="CBCCCE"/>
                </a:solidFill>
                <a:latin typeface="League Spartan"/>
                <a:ea typeface="League Spartan"/>
                <a:cs typeface="League Spartan"/>
                <a:sym typeface="League Spartan"/>
              </a:rPr>
              <a:t>Core Specifications</a:t>
            </a:r>
          </a:p>
        </p:txBody>
      </p:sp>
      <p:grpSp>
        <p:nvGrpSpPr>
          <p:cNvPr name="Group 10" id="10"/>
          <p:cNvGrpSpPr/>
          <p:nvPr/>
        </p:nvGrpSpPr>
        <p:grpSpPr>
          <a:xfrm rot="0">
            <a:off x="7730430" y="2836664"/>
            <a:ext cx="9703891" cy="1614339"/>
            <a:chOff x="0" y="0"/>
            <a:chExt cx="12938522" cy="2152452"/>
          </a:xfrm>
        </p:grpSpPr>
        <p:sp>
          <p:nvSpPr>
            <p:cNvPr name="Freeform 11" id="11"/>
            <p:cNvSpPr/>
            <p:nvPr/>
          </p:nvSpPr>
          <p:spPr>
            <a:xfrm flipH="false" flipV="false" rot="0">
              <a:off x="19050" y="19050"/>
              <a:ext cx="12900406" cy="2114296"/>
            </a:xfrm>
            <a:custGeom>
              <a:avLst/>
              <a:gdLst/>
              <a:ahLst/>
              <a:cxnLst/>
              <a:rect r="r" b="b" t="t" l="l"/>
              <a:pathLst>
                <a:path h="2114296" w="12900406">
                  <a:moveTo>
                    <a:pt x="0" y="140335"/>
                  </a:moveTo>
                  <a:cubicBezTo>
                    <a:pt x="0" y="62865"/>
                    <a:pt x="63754" y="0"/>
                    <a:pt x="142494" y="0"/>
                  </a:cubicBezTo>
                  <a:lnTo>
                    <a:pt x="12757913" y="0"/>
                  </a:lnTo>
                  <a:cubicBezTo>
                    <a:pt x="12836652" y="0"/>
                    <a:pt x="12900406" y="62865"/>
                    <a:pt x="12900406" y="140335"/>
                  </a:cubicBezTo>
                  <a:lnTo>
                    <a:pt x="12900406" y="1973961"/>
                  </a:lnTo>
                  <a:cubicBezTo>
                    <a:pt x="12900406" y="2051431"/>
                    <a:pt x="12836652" y="2114296"/>
                    <a:pt x="12757913" y="2114296"/>
                  </a:cubicBezTo>
                  <a:lnTo>
                    <a:pt x="142494" y="2114296"/>
                  </a:lnTo>
                  <a:cubicBezTo>
                    <a:pt x="63754" y="2114296"/>
                    <a:pt x="0" y="2051431"/>
                    <a:pt x="0" y="1973961"/>
                  </a:cubicBezTo>
                  <a:close/>
                </a:path>
              </a:pathLst>
            </a:custGeom>
            <a:solidFill>
              <a:srgbClr val="2A2A2D">
                <a:alpha val="90196"/>
              </a:srgbClr>
            </a:solidFill>
          </p:spPr>
        </p:sp>
        <p:sp>
          <p:nvSpPr>
            <p:cNvPr name="Freeform 12" id="12"/>
            <p:cNvSpPr/>
            <p:nvPr/>
          </p:nvSpPr>
          <p:spPr>
            <a:xfrm flipH="false" flipV="false" rot="0">
              <a:off x="0" y="0"/>
              <a:ext cx="12938506" cy="2152396"/>
            </a:xfrm>
            <a:custGeom>
              <a:avLst/>
              <a:gdLst/>
              <a:ahLst/>
              <a:cxnLst/>
              <a:rect r="r" b="b" t="t" l="l"/>
              <a:pathLst>
                <a:path h="2152396" w="12938506">
                  <a:moveTo>
                    <a:pt x="0" y="159385"/>
                  </a:moveTo>
                  <a:cubicBezTo>
                    <a:pt x="0" y="71120"/>
                    <a:pt x="72644" y="0"/>
                    <a:pt x="161544" y="0"/>
                  </a:cubicBezTo>
                  <a:lnTo>
                    <a:pt x="12776963" y="0"/>
                  </a:lnTo>
                  <a:lnTo>
                    <a:pt x="12776963" y="19050"/>
                  </a:lnTo>
                  <a:lnTo>
                    <a:pt x="12776963" y="0"/>
                  </a:lnTo>
                  <a:cubicBezTo>
                    <a:pt x="12865863" y="0"/>
                    <a:pt x="12938506" y="71120"/>
                    <a:pt x="12938506" y="159385"/>
                  </a:cubicBezTo>
                  <a:lnTo>
                    <a:pt x="12919456" y="159385"/>
                  </a:lnTo>
                  <a:lnTo>
                    <a:pt x="12938506" y="159385"/>
                  </a:lnTo>
                  <a:lnTo>
                    <a:pt x="12938506" y="1993011"/>
                  </a:lnTo>
                  <a:lnTo>
                    <a:pt x="12919456" y="1993011"/>
                  </a:lnTo>
                  <a:lnTo>
                    <a:pt x="12938506" y="1993011"/>
                  </a:lnTo>
                  <a:cubicBezTo>
                    <a:pt x="12938506" y="2081276"/>
                    <a:pt x="12865863" y="2152396"/>
                    <a:pt x="12776963" y="2152396"/>
                  </a:cubicBezTo>
                  <a:lnTo>
                    <a:pt x="12776963" y="2133346"/>
                  </a:lnTo>
                  <a:lnTo>
                    <a:pt x="12776963" y="2152396"/>
                  </a:lnTo>
                  <a:lnTo>
                    <a:pt x="161544" y="2152396"/>
                  </a:lnTo>
                  <a:lnTo>
                    <a:pt x="161544" y="2133346"/>
                  </a:lnTo>
                  <a:lnTo>
                    <a:pt x="161544" y="2152396"/>
                  </a:lnTo>
                  <a:cubicBezTo>
                    <a:pt x="72644" y="2152396"/>
                    <a:pt x="0" y="2081276"/>
                    <a:pt x="0" y="1993011"/>
                  </a:cubicBezTo>
                  <a:lnTo>
                    <a:pt x="0" y="159385"/>
                  </a:lnTo>
                  <a:lnTo>
                    <a:pt x="19050" y="159385"/>
                  </a:lnTo>
                  <a:lnTo>
                    <a:pt x="0" y="159385"/>
                  </a:lnTo>
                  <a:moveTo>
                    <a:pt x="38100" y="159385"/>
                  </a:moveTo>
                  <a:lnTo>
                    <a:pt x="38100" y="1993011"/>
                  </a:lnTo>
                  <a:lnTo>
                    <a:pt x="19050" y="1993011"/>
                  </a:lnTo>
                  <a:lnTo>
                    <a:pt x="38100" y="1993011"/>
                  </a:lnTo>
                  <a:cubicBezTo>
                    <a:pt x="38100" y="2059686"/>
                    <a:pt x="93091" y="2114296"/>
                    <a:pt x="161544" y="2114296"/>
                  </a:cubicBezTo>
                  <a:lnTo>
                    <a:pt x="12776963" y="2114296"/>
                  </a:lnTo>
                  <a:cubicBezTo>
                    <a:pt x="12845415" y="2114296"/>
                    <a:pt x="12900406" y="2059686"/>
                    <a:pt x="12900406" y="1993011"/>
                  </a:cubicBezTo>
                  <a:lnTo>
                    <a:pt x="12900406" y="159385"/>
                  </a:lnTo>
                  <a:cubicBezTo>
                    <a:pt x="12900406" y="92710"/>
                    <a:pt x="12845415" y="38100"/>
                    <a:pt x="12776963" y="38100"/>
                  </a:cubicBezTo>
                  <a:lnTo>
                    <a:pt x="161544" y="38100"/>
                  </a:lnTo>
                  <a:lnTo>
                    <a:pt x="161544" y="19050"/>
                  </a:lnTo>
                  <a:lnTo>
                    <a:pt x="161544" y="38100"/>
                  </a:lnTo>
                  <a:cubicBezTo>
                    <a:pt x="93091" y="38100"/>
                    <a:pt x="38100" y="92710"/>
                    <a:pt x="38100" y="159385"/>
                  </a:cubicBezTo>
                  <a:close/>
                </a:path>
              </a:pathLst>
            </a:custGeom>
            <a:solidFill>
              <a:srgbClr val="56565B"/>
            </a:solidFill>
          </p:spPr>
        </p:sp>
      </p:grpSp>
      <p:sp>
        <p:nvSpPr>
          <p:cNvPr name="TextBox 13" id="13"/>
          <p:cNvSpPr txBox="true"/>
          <p:nvPr/>
        </p:nvSpPr>
        <p:spPr>
          <a:xfrm rot="0">
            <a:off x="8023920" y="3053954"/>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Architecture:</a:t>
            </a:r>
            <a:r>
              <a:rPr lang="en-US" sz="1937">
                <a:solidFill>
                  <a:srgbClr val="CFD0D8"/>
                </a:solidFill>
                <a:latin typeface="TT Commons Pro"/>
                <a:ea typeface="TT Commons Pro"/>
                <a:cs typeface="TT Commons Pro"/>
                <a:sym typeface="TT Commons Pro"/>
              </a:rPr>
              <a:t> 8-bit AVR RISC microcontroller</a:t>
            </a:r>
          </a:p>
        </p:txBody>
      </p:sp>
      <p:sp>
        <p:nvSpPr>
          <p:cNvPr name="TextBox 14" id="14"/>
          <p:cNvSpPr txBox="true"/>
          <p:nvPr/>
        </p:nvSpPr>
        <p:spPr>
          <a:xfrm rot="0">
            <a:off x="8023920" y="3680371"/>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Clock Speed:</a:t>
            </a:r>
            <a:r>
              <a:rPr lang="en-US" sz="1937">
                <a:solidFill>
                  <a:srgbClr val="CFD0D8"/>
                </a:solidFill>
                <a:latin typeface="TT Commons Pro"/>
                <a:ea typeface="TT Commons Pro"/>
                <a:cs typeface="TT Commons Pro"/>
                <a:sym typeface="TT Commons Pro"/>
              </a:rPr>
              <a:t> 16 MHz crystal oscillator</a:t>
            </a:r>
          </a:p>
        </p:txBody>
      </p:sp>
      <p:grpSp>
        <p:nvGrpSpPr>
          <p:cNvPr name="Group 15" id="15"/>
          <p:cNvGrpSpPr/>
          <p:nvPr/>
        </p:nvGrpSpPr>
        <p:grpSpPr>
          <a:xfrm rot="0">
            <a:off x="7730430" y="4673054"/>
            <a:ext cx="9703891" cy="1614339"/>
            <a:chOff x="0" y="0"/>
            <a:chExt cx="12938522" cy="2152452"/>
          </a:xfrm>
        </p:grpSpPr>
        <p:sp>
          <p:nvSpPr>
            <p:cNvPr name="Freeform 16" id="16"/>
            <p:cNvSpPr/>
            <p:nvPr/>
          </p:nvSpPr>
          <p:spPr>
            <a:xfrm flipH="false" flipV="false" rot="0">
              <a:off x="19050" y="19050"/>
              <a:ext cx="12900406" cy="2114296"/>
            </a:xfrm>
            <a:custGeom>
              <a:avLst/>
              <a:gdLst/>
              <a:ahLst/>
              <a:cxnLst/>
              <a:rect r="r" b="b" t="t" l="l"/>
              <a:pathLst>
                <a:path h="2114296" w="12900406">
                  <a:moveTo>
                    <a:pt x="0" y="140335"/>
                  </a:moveTo>
                  <a:cubicBezTo>
                    <a:pt x="0" y="62865"/>
                    <a:pt x="63754" y="0"/>
                    <a:pt x="142494" y="0"/>
                  </a:cubicBezTo>
                  <a:lnTo>
                    <a:pt x="12757913" y="0"/>
                  </a:lnTo>
                  <a:cubicBezTo>
                    <a:pt x="12836652" y="0"/>
                    <a:pt x="12900406" y="62865"/>
                    <a:pt x="12900406" y="140335"/>
                  </a:cubicBezTo>
                  <a:lnTo>
                    <a:pt x="12900406" y="1973961"/>
                  </a:lnTo>
                  <a:cubicBezTo>
                    <a:pt x="12900406" y="2051431"/>
                    <a:pt x="12836652" y="2114296"/>
                    <a:pt x="12757913" y="2114296"/>
                  </a:cubicBezTo>
                  <a:lnTo>
                    <a:pt x="142494" y="2114296"/>
                  </a:lnTo>
                  <a:cubicBezTo>
                    <a:pt x="63754" y="2114296"/>
                    <a:pt x="0" y="2051431"/>
                    <a:pt x="0" y="1973961"/>
                  </a:cubicBezTo>
                  <a:close/>
                </a:path>
              </a:pathLst>
            </a:custGeom>
            <a:solidFill>
              <a:srgbClr val="2A2A2D">
                <a:alpha val="90196"/>
              </a:srgbClr>
            </a:solidFill>
          </p:spPr>
        </p:sp>
        <p:sp>
          <p:nvSpPr>
            <p:cNvPr name="Freeform 17" id="17"/>
            <p:cNvSpPr/>
            <p:nvPr/>
          </p:nvSpPr>
          <p:spPr>
            <a:xfrm flipH="false" flipV="false" rot="0">
              <a:off x="0" y="0"/>
              <a:ext cx="12938506" cy="2152396"/>
            </a:xfrm>
            <a:custGeom>
              <a:avLst/>
              <a:gdLst/>
              <a:ahLst/>
              <a:cxnLst/>
              <a:rect r="r" b="b" t="t" l="l"/>
              <a:pathLst>
                <a:path h="2152396" w="12938506">
                  <a:moveTo>
                    <a:pt x="0" y="159385"/>
                  </a:moveTo>
                  <a:cubicBezTo>
                    <a:pt x="0" y="71120"/>
                    <a:pt x="72644" y="0"/>
                    <a:pt x="161544" y="0"/>
                  </a:cubicBezTo>
                  <a:lnTo>
                    <a:pt x="12776963" y="0"/>
                  </a:lnTo>
                  <a:lnTo>
                    <a:pt x="12776963" y="19050"/>
                  </a:lnTo>
                  <a:lnTo>
                    <a:pt x="12776963" y="0"/>
                  </a:lnTo>
                  <a:cubicBezTo>
                    <a:pt x="12865863" y="0"/>
                    <a:pt x="12938506" y="71120"/>
                    <a:pt x="12938506" y="159385"/>
                  </a:cubicBezTo>
                  <a:lnTo>
                    <a:pt x="12919456" y="159385"/>
                  </a:lnTo>
                  <a:lnTo>
                    <a:pt x="12938506" y="159385"/>
                  </a:lnTo>
                  <a:lnTo>
                    <a:pt x="12938506" y="1993011"/>
                  </a:lnTo>
                  <a:lnTo>
                    <a:pt x="12919456" y="1993011"/>
                  </a:lnTo>
                  <a:lnTo>
                    <a:pt x="12938506" y="1993011"/>
                  </a:lnTo>
                  <a:cubicBezTo>
                    <a:pt x="12938506" y="2081276"/>
                    <a:pt x="12865863" y="2152396"/>
                    <a:pt x="12776963" y="2152396"/>
                  </a:cubicBezTo>
                  <a:lnTo>
                    <a:pt x="12776963" y="2133346"/>
                  </a:lnTo>
                  <a:lnTo>
                    <a:pt x="12776963" y="2152396"/>
                  </a:lnTo>
                  <a:lnTo>
                    <a:pt x="161544" y="2152396"/>
                  </a:lnTo>
                  <a:lnTo>
                    <a:pt x="161544" y="2133346"/>
                  </a:lnTo>
                  <a:lnTo>
                    <a:pt x="161544" y="2152396"/>
                  </a:lnTo>
                  <a:cubicBezTo>
                    <a:pt x="72644" y="2152396"/>
                    <a:pt x="0" y="2081276"/>
                    <a:pt x="0" y="1993011"/>
                  </a:cubicBezTo>
                  <a:lnTo>
                    <a:pt x="0" y="159385"/>
                  </a:lnTo>
                  <a:lnTo>
                    <a:pt x="19050" y="159385"/>
                  </a:lnTo>
                  <a:lnTo>
                    <a:pt x="0" y="159385"/>
                  </a:lnTo>
                  <a:moveTo>
                    <a:pt x="38100" y="159385"/>
                  </a:moveTo>
                  <a:lnTo>
                    <a:pt x="38100" y="1993011"/>
                  </a:lnTo>
                  <a:lnTo>
                    <a:pt x="19050" y="1993011"/>
                  </a:lnTo>
                  <a:lnTo>
                    <a:pt x="38100" y="1993011"/>
                  </a:lnTo>
                  <a:cubicBezTo>
                    <a:pt x="38100" y="2059686"/>
                    <a:pt x="93091" y="2114296"/>
                    <a:pt x="161544" y="2114296"/>
                  </a:cubicBezTo>
                  <a:lnTo>
                    <a:pt x="12776963" y="2114296"/>
                  </a:lnTo>
                  <a:cubicBezTo>
                    <a:pt x="12845415" y="2114296"/>
                    <a:pt x="12900406" y="2059686"/>
                    <a:pt x="12900406" y="1993011"/>
                  </a:cubicBezTo>
                  <a:lnTo>
                    <a:pt x="12900406" y="159385"/>
                  </a:lnTo>
                  <a:cubicBezTo>
                    <a:pt x="12900406" y="92710"/>
                    <a:pt x="12845415" y="38100"/>
                    <a:pt x="12776963" y="38100"/>
                  </a:cubicBezTo>
                  <a:lnTo>
                    <a:pt x="161544" y="38100"/>
                  </a:lnTo>
                  <a:lnTo>
                    <a:pt x="161544" y="19050"/>
                  </a:lnTo>
                  <a:lnTo>
                    <a:pt x="161544" y="38100"/>
                  </a:lnTo>
                  <a:cubicBezTo>
                    <a:pt x="93091" y="38100"/>
                    <a:pt x="38100" y="92710"/>
                    <a:pt x="38100" y="159385"/>
                  </a:cubicBezTo>
                  <a:close/>
                </a:path>
              </a:pathLst>
            </a:custGeom>
            <a:solidFill>
              <a:srgbClr val="56565B"/>
            </a:solidFill>
          </p:spPr>
        </p:sp>
      </p:grpSp>
      <p:sp>
        <p:nvSpPr>
          <p:cNvPr name="TextBox 18" id="18"/>
          <p:cNvSpPr txBox="true"/>
          <p:nvPr/>
        </p:nvSpPr>
        <p:spPr>
          <a:xfrm rot="0">
            <a:off x="8023920" y="4890344"/>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Flash Memory:</a:t>
            </a:r>
            <a:r>
              <a:rPr lang="en-US" sz="1937">
                <a:solidFill>
                  <a:srgbClr val="CFD0D8"/>
                </a:solidFill>
                <a:latin typeface="TT Commons Pro"/>
                <a:ea typeface="TT Commons Pro"/>
                <a:cs typeface="TT Commons Pro"/>
                <a:sym typeface="TT Commons Pro"/>
              </a:rPr>
              <a:t> 32 KB (bootloader: 0.5 KB)</a:t>
            </a:r>
          </a:p>
        </p:txBody>
      </p:sp>
      <p:sp>
        <p:nvSpPr>
          <p:cNvPr name="TextBox 19" id="19"/>
          <p:cNvSpPr txBox="true"/>
          <p:nvPr/>
        </p:nvSpPr>
        <p:spPr>
          <a:xfrm rot="0">
            <a:off x="8023920" y="5516761"/>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SRAM:</a:t>
            </a:r>
            <a:r>
              <a:rPr lang="en-US" sz="1937">
                <a:solidFill>
                  <a:srgbClr val="CFD0D8"/>
                </a:solidFill>
                <a:latin typeface="TT Commons Pro"/>
                <a:ea typeface="TT Commons Pro"/>
                <a:cs typeface="TT Commons Pro"/>
                <a:sym typeface="TT Commons Pro"/>
              </a:rPr>
              <a:t> 2 KB | </a:t>
            </a:r>
            <a:r>
              <a:rPr lang="en-US" sz="1937" b="true">
                <a:solidFill>
                  <a:srgbClr val="CFD0D8"/>
                </a:solidFill>
                <a:latin typeface="TT Commons Pro Bold"/>
                <a:ea typeface="TT Commons Pro Bold"/>
                <a:cs typeface="TT Commons Pro Bold"/>
                <a:sym typeface="TT Commons Pro Bold"/>
              </a:rPr>
              <a:t>EEPROM:</a:t>
            </a:r>
            <a:r>
              <a:rPr lang="en-US" sz="1937">
                <a:solidFill>
                  <a:srgbClr val="CFD0D8"/>
                </a:solidFill>
                <a:latin typeface="TT Commons Pro"/>
                <a:ea typeface="TT Commons Pro"/>
                <a:cs typeface="TT Commons Pro"/>
                <a:sym typeface="TT Commons Pro"/>
              </a:rPr>
              <a:t> 1 KB</a:t>
            </a:r>
          </a:p>
        </p:txBody>
      </p:sp>
      <p:grpSp>
        <p:nvGrpSpPr>
          <p:cNvPr name="Group 20" id="20"/>
          <p:cNvGrpSpPr/>
          <p:nvPr/>
        </p:nvGrpSpPr>
        <p:grpSpPr>
          <a:xfrm rot="0">
            <a:off x="7730430" y="6509445"/>
            <a:ext cx="9703891" cy="1614339"/>
            <a:chOff x="0" y="0"/>
            <a:chExt cx="12938522" cy="2152452"/>
          </a:xfrm>
        </p:grpSpPr>
        <p:sp>
          <p:nvSpPr>
            <p:cNvPr name="Freeform 21" id="21"/>
            <p:cNvSpPr/>
            <p:nvPr/>
          </p:nvSpPr>
          <p:spPr>
            <a:xfrm flipH="false" flipV="false" rot="0">
              <a:off x="19050" y="19050"/>
              <a:ext cx="12900406" cy="2114296"/>
            </a:xfrm>
            <a:custGeom>
              <a:avLst/>
              <a:gdLst/>
              <a:ahLst/>
              <a:cxnLst/>
              <a:rect r="r" b="b" t="t" l="l"/>
              <a:pathLst>
                <a:path h="2114296" w="12900406">
                  <a:moveTo>
                    <a:pt x="0" y="140335"/>
                  </a:moveTo>
                  <a:cubicBezTo>
                    <a:pt x="0" y="62865"/>
                    <a:pt x="63754" y="0"/>
                    <a:pt x="142494" y="0"/>
                  </a:cubicBezTo>
                  <a:lnTo>
                    <a:pt x="12757913" y="0"/>
                  </a:lnTo>
                  <a:cubicBezTo>
                    <a:pt x="12836652" y="0"/>
                    <a:pt x="12900406" y="62865"/>
                    <a:pt x="12900406" y="140335"/>
                  </a:cubicBezTo>
                  <a:lnTo>
                    <a:pt x="12900406" y="1973961"/>
                  </a:lnTo>
                  <a:cubicBezTo>
                    <a:pt x="12900406" y="2051431"/>
                    <a:pt x="12836652" y="2114296"/>
                    <a:pt x="12757913" y="2114296"/>
                  </a:cubicBezTo>
                  <a:lnTo>
                    <a:pt x="142494" y="2114296"/>
                  </a:lnTo>
                  <a:cubicBezTo>
                    <a:pt x="63754" y="2114296"/>
                    <a:pt x="0" y="2051431"/>
                    <a:pt x="0" y="1973961"/>
                  </a:cubicBezTo>
                  <a:close/>
                </a:path>
              </a:pathLst>
            </a:custGeom>
            <a:solidFill>
              <a:srgbClr val="2A2A2D">
                <a:alpha val="90196"/>
              </a:srgbClr>
            </a:solidFill>
          </p:spPr>
        </p:sp>
        <p:sp>
          <p:nvSpPr>
            <p:cNvPr name="Freeform 22" id="22"/>
            <p:cNvSpPr/>
            <p:nvPr/>
          </p:nvSpPr>
          <p:spPr>
            <a:xfrm flipH="false" flipV="false" rot="0">
              <a:off x="0" y="0"/>
              <a:ext cx="12938506" cy="2152396"/>
            </a:xfrm>
            <a:custGeom>
              <a:avLst/>
              <a:gdLst/>
              <a:ahLst/>
              <a:cxnLst/>
              <a:rect r="r" b="b" t="t" l="l"/>
              <a:pathLst>
                <a:path h="2152396" w="12938506">
                  <a:moveTo>
                    <a:pt x="0" y="159385"/>
                  </a:moveTo>
                  <a:cubicBezTo>
                    <a:pt x="0" y="71120"/>
                    <a:pt x="72644" y="0"/>
                    <a:pt x="161544" y="0"/>
                  </a:cubicBezTo>
                  <a:lnTo>
                    <a:pt x="12776963" y="0"/>
                  </a:lnTo>
                  <a:lnTo>
                    <a:pt x="12776963" y="19050"/>
                  </a:lnTo>
                  <a:lnTo>
                    <a:pt x="12776963" y="0"/>
                  </a:lnTo>
                  <a:cubicBezTo>
                    <a:pt x="12865863" y="0"/>
                    <a:pt x="12938506" y="71120"/>
                    <a:pt x="12938506" y="159385"/>
                  </a:cubicBezTo>
                  <a:lnTo>
                    <a:pt x="12919456" y="159385"/>
                  </a:lnTo>
                  <a:lnTo>
                    <a:pt x="12938506" y="159385"/>
                  </a:lnTo>
                  <a:lnTo>
                    <a:pt x="12938506" y="1993011"/>
                  </a:lnTo>
                  <a:lnTo>
                    <a:pt x="12919456" y="1993011"/>
                  </a:lnTo>
                  <a:lnTo>
                    <a:pt x="12938506" y="1993011"/>
                  </a:lnTo>
                  <a:cubicBezTo>
                    <a:pt x="12938506" y="2081276"/>
                    <a:pt x="12865863" y="2152396"/>
                    <a:pt x="12776963" y="2152396"/>
                  </a:cubicBezTo>
                  <a:lnTo>
                    <a:pt x="12776963" y="2133346"/>
                  </a:lnTo>
                  <a:lnTo>
                    <a:pt x="12776963" y="2152396"/>
                  </a:lnTo>
                  <a:lnTo>
                    <a:pt x="161544" y="2152396"/>
                  </a:lnTo>
                  <a:lnTo>
                    <a:pt x="161544" y="2133346"/>
                  </a:lnTo>
                  <a:lnTo>
                    <a:pt x="161544" y="2152396"/>
                  </a:lnTo>
                  <a:cubicBezTo>
                    <a:pt x="72644" y="2152396"/>
                    <a:pt x="0" y="2081276"/>
                    <a:pt x="0" y="1993011"/>
                  </a:cubicBezTo>
                  <a:lnTo>
                    <a:pt x="0" y="159385"/>
                  </a:lnTo>
                  <a:lnTo>
                    <a:pt x="19050" y="159385"/>
                  </a:lnTo>
                  <a:lnTo>
                    <a:pt x="0" y="159385"/>
                  </a:lnTo>
                  <a:moveTo>
                    <a:pt x="38100" y="159385"/>
                  </a:moveTo>
                  <a:lnTo>
                    <a:pt x="38100" y="1993011"/>
                  </a:lnTo>
                  <a:lnTo>
                    <a:pt x="19050" y="1993011"/>
                  </a:lnTo>
                  <a:lnTo>
                    <a:pt x="38100" y="1993011"/>
                  </a:lnTo>
                  <a:cubicBezTo>
                    <a:pt x="38100" y="2059686"/>
                    <a:pt x="93091" y="2114296"/>
                    <a:pt x="161544" y="2114296"/>
                  </a:cubicBezTo>
                  <a:lnTo>
                    <a:pt x="12776963" y="2114296"/>
                  </a:lnTo>
                  <a:cubicBezTo>
                    <a:pt x="12845415" y="2114296"/>
                    <a:pt x="12900406" y="2059686"/>
                    <a:pt x="12900406" y="1993011"/>
                  </a:cubicBezTo>
                  <a:lnTo>
                    <a:pt x="12900406" y="159385"/>
                  </a:lnTo>
                  <a:cubicBezTo>
                    <a:pt x="12900406" y="92710"/>
                    <a:pt x="12845415" y="38100"/>
                    <a:pt x="12776963" y="38100"/>
                  </a:cubicBezTo>
                  <a:lnTo>
                    <a:pt x="161544" y="38100"/>
                  </a:lnTo>
                  <a:lnTo>
                    <a:pt x="161544" y="19050"/>
                  </a:lnTo>
                  <a:lnTo>
                    <a:pt x="161544" y="38100"/>
                  </a:lnTo>
                  <a:cubicBezTo>
                    <a:pt x="93091" y="38100"/>
                    <a:pt x="38100" y="92710"/>
                    <a:pt x="38100" y="159385"/>
                  </a:cubicBezTo>
                  <a:close/>
                </a:path>
              </a:pathLst>
            </a:custGeom>
            <a:solidFill>
              <a:srgbClr val="56565B"/>
            </a:solidFill>
          </p:spPr>
        </p:sp>
      </p:grpSp>
      <p:sp>
        <p:nvSpPr>
          <p:cNvPr name="TextBox 23" id="23"/>
          <p:cNvSpPr txBox="true"/>
          <p:nvPr/>
        </p:nvSpPr>
        <p:spPr>
          <a:xfrm rot="0">
            <a:off x="8023920" y="6726734"/>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Operating Voltage:</a:t>
            </a:r>
            <a:r>
              <a:rPr lang="en-US" sz="1937">
                <a:solidFill>
                  <a:srgbClr val="CFD0D8"/>
                </a:solidFill>
                <a:latin typeface="TT Commons Pro"/>
                <a:ea typeface="TT Commons Pro"/>
                <a:cs typeface="TT Commons Pro"/>
                <a:sym typeface="TT Commons Pro"/>
              </a:rPr>
              <a:t> 5V regulated</a:t>
            </a:r>
          </a:p>
        </p:txBody>
      </p:sp>
      <p:sp>
        <p:nvSpPr>
          <p:cNvPr name="TextBox 24" id="24"/>
          <p:cNvSpPr txBox="true"/>
          <p:nvPr/>
        </p:nvSpPr>
        <p:spPr>
          <a:xfrm rot="0">
            <a:off x="8023920" y="7353151"/>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I/O Pins:</a:t>
            </a:r>
            <a:r>
              <a:rPr lang="en-US" sz="1937">
                <a:solidFill>
                  <a:srgbClr val="CFD0D8"/>
                </a:solidFill>
                <a:latin typeface="TT Commons Pro"/>
                <a:ea typeface="TT Commons Pro"/>
                <a:cs typeface="TT Commons Pro"/>
                <a:sym typeface="TT Commons Pro"/>
              </a:rPr>
              <a:t> 14 digital (6 PWM) + 6 analog</a:t>
            </a:r>
          </a:p>
        </p:txBody>
      </p:sp>
      <p:grpSp>
        <p:nvGrpSpPr>
          <p:cNvPr name="Group 25" id="25"/>
          <p:cNvGrpSpPr/>
          <p:nvPr/>
        </p:nvGrpSpPr>
        <p:grpSpPr>
          <a:xfrm rot="0">
            <a:off x="7730430" y="8345835"/>
            <a:ext cx="9703891" cy="987921"/>
            <a:chOff x="0" y="0"/>
            <a:chExt cx="12938522" cy="1317228"/>
          </a:xfrm>
        </p:grpSpPr>
        <p:sp>
          <p:nvSpPr>
            <p:cNvPr name="Freeform 26" id="26"/>
            <p:cNvSpPr/>
            <p:nvPr/>
          </p:nvSpPr>
          <p:spPr>
            <a:xfrm flipH="false" flipV="false" rot="0">
              <a:off x="19050" y="19050"/>
              <a:ext cx="12900406" cy="1279017"/>
            </a:xfrm>
            <a:custGeom>
              <a:avLst/>
              <a:gdLst/>
              <a:ahLst/>
              <a:cxnLst/>
              <a:rect r="r" b="b" t="t" l="l"/>
              <a:pathLst>
                <a:path h="1279017" w="12900406">
                  <a:moveTo>
                    <a:pt x="0" y="140335"/>
                  </a:moveTo>
                  <a:cubicBezTo>
                    <a:pt x="0" y="62865"/>
                    <a:pt x="64516" y="0"/>
                    <a:pt x="144145" y="0"/>
                  </a:cubicBezTo>
                  <a:lnTo>
                    <a:pt x="12756261" y="0"/>
                  </a:lnTo>
                  <a:cubicBezTo>
                    <a:pt x="12835890" y="0"/>
                    <a:pt x="12900406" y="62865"/>
                    <a:pt x="12900406" y="140335"/>
                  </a:cubicBezTo>
                  <a:lnTo>
                    <a:pt x="12900406" y="1138682"/>
                  </a:lnTo>
                  <a:cubicBezTo>
                    <a:pt x="12900406" y="1216152"/>
                    <a:pt x="12835890" y="1279017"/>
                    <a:pt x="12756261" y="1279017"/>
                  </a:cubicBezTo>
                  <a:lnTo>
                    <a:pt x="144145" y="1279017"/>
                  </a:lnTo>
                  <a:cubicBezTo>
                    <a:pt x="64516" y="1279017"/>
                    <a:pt x="0" y="1216152"/>
                    <a:pt x="0" y="1138682"/>
                  </a:cubicBezTo>
                  <a:close/>
                </a:path>
              </a:pathLst>
            </a:custGeom>
            <a:solidFill>
              <a:srgbClr val="2A2A2D">
                <a:alpha val="90196"/>
              </a:srgbClr>
            </a:solidFill>
          </p:spPr>
        </p:sp>
        <p:sp>
          <p:nvSpPr>
            <p:cNvPr name="Freeform 27" id="27"/>
            <p:cNvSpPr/>
            <p:nvPr/>
          </p:nvSpPr>
          <p:spPr>
            <a:xfrm flipH="false" flipV="false" rot="0">
              <a:off x="0" y="0"/>
              <a:ext cx="12938506" cy="1317244"/>
            </a:xfrm>
            <a:custGeom>
              <a:avLst/>
              <a:gdLst/>
              <a:ahLst/>
              <a:cxnLst/>
              <a:rect r="r" b="b" t="t" l="l"/>
              <a:pathLst>
                <a:path h="1317244" w="12938506">
                  <a:moveTo>
                    <a:pt x="0" y="159385"/>
                  </a:moveTo>
                  <a:cubicBezTo>
                    <a:pt x="0" y="70866"/>
                    <a:pt x="73533" y="0"/>
                    <a:pt x="163195" y="0"/>
                  </a:cubicBezTo>
                  <a:lnTo>
                    <a:pt x="12775311" y="0"/>
                  </a:lnTo>
                  <a:lnTo>
                    <a:pt x="12775311" y="19050"/>
                  </a:lnTo>
                  <a:lnTo>
                    <a:pt x="12775311" y="0"/>
                  </a:lnTo>
                  <a:cubicBezTo>
                    <a:pt x="12864973" y="0"/>
                    <a:pt x="12938506" y="70866"/>
                    <a:pt x="12938506" y="159385"/>
                  </a:cubicBezTo>
                  <a:lnTo>
                    <a:pt x="12919456" y="159385"/>
                  </a:lnTo>
                  <a:lnTo>
                    <a:pt x="12938506" y="159385"/>
                  </a:lnTo>
                  <a:lnTo>
                    <a:pt x="12938506" y="1157732"/>
                  </a:lnTo>
                  <a:lnTo>
                    <a:pt x="12919456" y="1157732"/>
                  </a:lnTo>
                  <a:lnTo>
                    <a:pt x="12938506" y="1157732"/>
                  </a:lnTo>
                  <a:cubicBezTo>
                    <a:pt x="12938506" y="1246251"/>
                    <a:pt x="12864973" y="1317117"/>
                    <a:pt x="12775311" y="1317117"/>
                  </a:cubicBezTo>
                  <a:lnTo>
                    <a:pt x="12775311" y="1298067"/>
                  </a:lnTo>
                  <a:lnTo>
                    <a:pt x="12775311" y="1317117"/>
                  </a:lnTo>
                  <a:lnTo>
                    <a:pt x="163195" y="1317117"/>
                  </a:lnTo>
                  <a:lnTo>
                    <a:pt x="163195" y="1298067"/>
                  </a:lnTo>
                  <a:lnTo>
                    <a:pt x="163195" y="1317117"/>
                  </a:lnTo>
                  <a:cubicBezTo>
                    <a:pt x="73533" y="1317244"/>
                    <a:pt x="0" y="1246378"/>
                    <a:pt x="0" y="1157732"/>
                  </a:cubicBezTo>
                  <a:lnTo>
                    <a:pt x="0" y="159385"/>
                  </a:lnTo>
                  <a:lnTo>
                    <a:pt x="19050" y="159385"/>
                  </a:lnTo>
                  <a:lnTo>
                    <a:pt x="0" y="159385"/>
                  </a:lnTo>
                  <a:moveTo>
                    <a:pt x="38100" y="159385"/>
                  </a:moveTo>
                  <a:lnTo>
                    <a:pt x="38100" y="1157732"/>
                  </a:lnTo>
                  <a:lnTo>
                    <a:pt x="19050" y="1157732"/>
                  </a:lnTo>
                  <a:lnTo>
                    <a:pt x="38100" y="1157732"/>
                  </a:lnTo>
                  <a:cubicBezTo>
                    <a:pt x="38100" y="1224280"/>
                    <a:pt x="93599" y="1279017"/>
                    <a:pt x="163195" y="1279017"/>
                  </a:cubicBezTo>
                  <a:lnTo>
                    <a:pt x="12775311" y="1279017"/>
                  </a:lnTo>
                  <a:cubicBezTo>
                    <a:pt x="12844907" y="1279017"/>
                    <a:pt x="12900406" y="1224280"/>
                    <a:pt x="12900406" y="1157732"/>
                  </a:cubicBezTo>
                  <a:lnTo>
                    <a:pt x="12900406" y="159385"/>
                  </a:lnTo>
                  <a:cubicBezTo>
                    <a:pt x="12900406" y="92837"/>
                    <a:pt x="12844907" y="38100"/>
                    <a:pt x="12775311" y="38100"/>
                  </a:cubicBezTo>
                  <a:lnTo>
                    <a:pt x="163195" y="38100"/>
                  </a:lnTo>
                  <a:lnTo>
                    <a:pt x="163195" y="19050"/>
                  </a:lnTo>
                  <a:lnTo>
                    <a:pt x="163195" y="38100"/>
                  </a:lnTo>
                  <a:cubicBezTo>
                    <a:pt x="93599" y="38100"/>
                    <a:pt x="38100" y="92837"/>
                    <a:pt x="38100" y="159385"/>
                  </a:cubicBezTo>
                  <a:close/>
                </a:path>
              </a:pathLst>
            </a:custGeom>
            <a:solidFill>
              <a:srgbClr val="56565B"/>
            </a:solidFill>
          </p:spPr>
        </p:sp>
      </p:grpSp>
      <p:sp>
        <p:nvSpPr>
          <p:cNvPr name="TextBox 28" id="28"/>
          <p:cNvSpPr txBox="true"/>
          <p:nvPr/>
        </p:nvSpPr>
        <p:spPr>
          <a:xfrm rot="0">
            <a:off x="8023920" y="8563124"/>
            <a:ext cx="9116914" cy="365125"/>
          </a:xfrm>
          <a:prstGeom prst="rect">
            <a:avLst/>
          </a:prstGeom>
        </p:spPr>
        <p:txBody>
          <a:bodyPr anchor="t" rtlCol="false" tIns="0" lIns="0" bIns="0" rIns="0">
            <a:spAutoFit/>
          </a:bodyPr>
          <a:lstStyle/>
          <a:p>
            <a:pPr algn="l">
              <a:lnSpc>
                <a:spcPts val="3125"/>
              </a:lnSpc>
            </a:pPr>
            <a:r>
              <a:rPr lang="en-US" sz="1937" b="true">
                <a:solidFill>
                  <a:srgbClr val="CFD0D8"/>
                </a:solidFill>
                <a:latin typeface="TT Commons Pro Bold"/>
                <a:ea typeface="TT Commons Pro Bold"/>
                <a:cs typeface="TT Commons Pro Bold"/>
                <a:sym typeface="TT Commons Pro Bold"/>
              </a:rPr>
              <a:t>Power Supply:</a:t>
            </a:r>
            <a:r>
              <a:rPr lang="en-US" sz="1937">
                <a:solidFill>
                  <a:srgbClr val="CFD0D8"/>
                </a:solidFill>
                <a:latin typeface="TT Commons Pro"/>
                <a:ea typeface="TT Commons Pro"/>
                <a:cs typeface="TT Commons Pro"/>
                <a:sym typeface="TT Commons Pro"/>
              </a:rPr>
              <a:t> USB (5V) or external DC (7–12V recommended, 6–20V limits)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18288000" cy="3544044"/>
            <a:chOff x="0" y="0"/>
            <a:chExt cx="24384000" cy="4725392"/>
          </a:xfrm>
        </p:grpSpPr>
        <p:sp>
          <p:nvSpPr>
            <p:cNvPr name="Freeform 7" id="7"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3"/>
              <a:stretch>
                <a:fillRect l="-10" t="0" r="-10" b="0"/>
              </a:stretch>
            </a:blipFill>
          </p:spPr>
        </p:sp>
      </p:grpSp>
      <p:sp>
        <p:nvSpPr>
          <p:cNvPr name="TextBox 8" id="8"/>
          <p:cNvSpPr txBox="true"/>
          <p:nvPr/>
        </p:nvSpPr>
        <p:spPr>
          <a:xfrm rot="0">
            <a:off x="992237" y="4734074"/>
            <a:ext cx="12045165" cy="862012"/>
          </a:xfrm>
          <a:prstGeom prst="rect">
            <a:avLst/>
          </a:prstGeom>
        </p:spPr>
        <p:txBody>
          <a:bodyPr anchor="t" rtlCol="false" tIns="0" lIns="0" bIns="0" rIns="0">
            <a:spAutoFit/>
          </a:bodyPr>
          <a:lstStyle/>
          <a:p>
            <a:pPr algn="l">
              <a:lnSpc>
                <a:spcPts val="6937"/>
              </a:lnSpc>
            </a:pPr>
            <a:r>
              <a:rPr lang="en-US" sz="5562">
                <a:solidFill>
                  <a:srgbClr val="CBCCCE"/>
                </a:solidFill>
                <a:latin typeface="League Spartan"/>
                <a:ea typeface="League Spartan"/>
                <a:cs typeface="League Spartan"/>
                <a:sym typeface="League Spartan"/>
              </a:rPr>
              <a:t>Processor Pinout Configuration</a:t>
            </a:r>
          </a:p>
        </p:txBody>
      </p:sp>
      <p:grpSp>
        <p:nvGrpSpPr>
          <p:cNvPr name="Group 9" id="9"/>
          <p:cNvGrpSpPr/>
          <p:nvPr/>
        </p:nvGrpSpPr>
        <p:grpSpPr>
          <a:xfrm rot="0">
            <a:off x="987475" y="6059537"/>
            <a:ext cx="5254973" cy="3023146"/>
            <a:chOff x="0" y="0"/>
            <a:chExt cx="7006630" cy="4030862"/>
          </a:xfrm>
        </p:grpSpPr>
        <p:sp>
          <p:nvSpPr>
            <p:cNvPr name="Freeform 10" id="10"/>
            <p:cNvSpPr/>
            <p:nvPr/>
          </p:nvSpPr>
          <p:spPr>
            <a:xfrm flipH="false" flipV="false" rot="0">
              <a:off x="6350" y="6350"/>
              <a:ext cx="6993890" cy="4018153"/>
            </a:xfrm>
            <a:custGeom>
              <a:avLst/>
              <a:gdLst/>
              <a:ahLst/>
              <a:cxnLst/>
              <a:rect r="r" b="b" t="t" l="l"/>
              <a:pathLst>
                <a:path h="4018153" w="6993890">
                  <a:moveTo>
                    <a:pt x="0" y="158750"/>
                  </a:moveTo>
                  <a:cubicBezTo>
                    <a:pt x="0" y="71120"/>
                    <a:pt x="71247" y="0"/>
                    <a:pt x="159004" y="0"/>
                  </a:cubicBezTo>
                  <a:lnTo>
                    <a:pt x="6834886" y="0"/>
                  </a:lnTo>
                  <a:cubicBezTo>
                    <a:pt x="6922770" y="0"/>
                    <a:pt x="6993890" y="71120"/>
                    <a:pt x="6993890" y="158750"/>
                  </a:cubicBezTo>
                  <a:lnTo>
                    <a:pt x="6993890" y="3859403"/>
                  </a:lnTo>
                  <a:cubicBezTo>
                    <a:pt x="6993890" y="3947160"/>
                    <a:pt x="6922643" y="4018153"/>
                    <a:pt x="6834886" y="4018153"/>
                  </a:cubicBezTo>
                  <a:lnTo>
                    <a:pt x="159004" y="4018153"/>
                  </a:lnTo>
                  <a:cubicBezTo>
                    <a:pt x="71247" y="4018153"/>
                    <a:pt x="0" y="3947033"/>
                    <a:pt x="0" y="3859403"/>
                  </a:cubicBezTo>
                  <a:close/>
                </a:path>
              </a:pathLst>
            </a:custGeom>
            <a:solidFill>
              <a:srgbClr val="3D3D42"/>
            </a:solidFill>
          </p:spPr>
        </p:sp>
        <p:sp>
          <p:nvSpPr>
            <p:cNvPr name="Freeform 11" id="11"/>
            <p:cNvSpPr/>
            <p:nvPr/>
          </p:nvSpPr>
          <p:spPr>
            <a:xfrm flipH="false" flipV="false" rot="0">
              <a:off x="0" y="0"/>
              <a:ext cx="7006590" cy="4030853"/>
            </a:xfrm>
            <a:custGeom>
              <a:avLst/>
              <a:gdLst/>
              <a:ahLst/>
              <a:cxnLst/>
              <a:rect r="r" b="b" t="t" l="l"/>
              <a:pathLst>
                <a:path h="4030853" w="7006590">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65753"/>
                  </a:lnTo>
                  <a:lnTo>
                    <a:pt x="7000240" y="3865753"/>
                  </a:lnTo>
                  <a:lnTo>
                    <a:pt x="7006590" y="3865753"/>
                  </a:lnTo>
                  <a:cubicBezTo>
                    <a:pt x="7006590" y="3956939"/>
                    <a:pt x="6932549" y="4030853"/>
                    <a:pt x="6841236" y="4030853"/>
                  </a:cubicBezTo>
                  <a:lnTo>
                    <a:pt x="6841236" y="4024503"/>
                  </a:lnTo>
                  <a:lnTo>
                    <a:pt x="6841236"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6841236" y="4018153"/>
                  </a:lnTo>
                  <a:cubicBezTo>
                    <a:pt x="6925564" y="4018153"/>
                    <a:pt x="6993890" y="3949954"/>
                    <a:pt x="6993890" y="3865753"/>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56565B"/>
            </a:solidFill>
          </p:spPr>
        </p:sp>
      </p:grpSp>
      <p:sp>
        <p:nvSpPr>
          <p:cNvPr name="TextBox 12" id="12"/>
          <p:cNvSpPr txBox="true"/>
          <p:nvPr/>
        </p:nvSpPr>
        <p:spPr>
          <a:xfrm rot="0">
            <a:off x="1285280" y="6338292"/>
            <a:ext cx="4100662"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Digital I/O (D0–D13)</a:t>
            </a:r>
          </a:p>
        </p:txBody>
      </p:sp>
      <p:sp>
        <p:nvSpPr>
          <p:cNvPr name="TextBox 13" id="13"/>
          <p:cNvSpPr txBox="true"/>
          <p:nvPr/>
        </p:nvSpPr>
        <p:spPr>
          <a:xfrm rot="0">
            <a:off x="1285280" y="6875115"/>
            <a:ext cx="4659362" cy="1766888"/>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General purpose pins with PWM capability on D3, D5, D6, D9, D10, D11. D0/D1 reserved for serial communication.</a:t>
            </a:r>
          </a:p>
        </p:txBody>
      </p:sp>
      <p:grpSp>
        <p:nvGrpSpPr>
          <p:cNvPr name="Group 14" id="14"/>
          <p:cNvGrpSpPr/>
          <p:nvPr/>
        </p:nvGrpSpPr>
        <p:grpSpPr>
          <a:xfrm rot="0">
            <a:off x="6516440" y="6059537"/>
            <a:ext cx="5254973" cy="3023146"/>
            <a:chOff x="0" y="0"/>
            <a:chExt cx="7006630" cy="4030862"/>
          </a:xfrm>
        </p:grpSpPr>
        <p:sp>
          <p:nvSpPr>
            <p:cNvPr name="Freeform 15" id="15"/>
            <p:cNvSpPr/>
            <p:nvPr/>
          </p:nvSpPr>
          <p:spPr>
            <a:xfrm flipH="false" flipV="false" rot="0">
              <a:off x="6350" y="6350"/>
              <a:ext cx="6993890" cy="4018153"/>
            </a:xfrm>
            <a:custGeom>
              <a:avLst/>
              <a:gdLst/>
              <a:ahLst/>
              <a:cxnLst/>
              <a:rect r="r" b="b" t="t" l="l"/>
              <a:pathLst>
                <a:path h="4018153" w="6993890">
                  <a:moveTo>
                    <a:pt x="0" y="158750"/>
                  </a:moveTo>
                  <a:cubicBezTo>
                    <a:pt x="0" y="71120"/>
                    <a:pt x="71247" y="0"/>
                    <a:pt x="159004" y="0"/>
                  </a:cubicBezTo>
                  <a:lnTo>
                    <a:pt x="6834886" y="0"/>
                  </a:lnTo>
                  <a:cubicBezTo>
                    <a:pt x="6922770" y="0"/>
                    <a:pt x="6993890" y="71120"/>
                    <a:pt x="6993890" y="158750"/>
                  </a:cubicBezTo>
                  <a:lnTo>
                    <a:pt x="6993890" y="3859403"/>
                  </a:lnTo>
                  <a:cubicBezTo>
                    <a:pt x="6993890" y="3947160"/>
                    <a:pt x="6922643" y="4018153"/>
                    <a:pt x="6834886" y="4018153"/>
                  </a:cubicBezTo>
                  <a:lnTo>
                    <a:pt x="159004" y="4018153"/>
                  </a:lnTo>
                  <a:cubicBezTo>
                    <a:pt x="71247" y="4018153"/>
                    <a:pt x="0" y="3947033"/>
                    <a:pt x="0" y="3859403"/>
                  </a:cubicBezTo>
                  <a:close/>
                </a:path>
              </a:pathLst>
            </a:custGeom>
            <a:solidFill>
              <a:srgbClr val="3D3D42"/>
            </a:solidFill>
          </p:spPr>
        </p:sp>
        <p:sp>
          <p:nvSpPr>
            <p:cNvPr name="Freeform 16" id="16"/>
            <p:cNvSpPr/>
            <p:nvPr/>
          </p:nvSpPr>
          <p:spPr>
            <a:xfrm flipH="false" flipV="false" rot="0">
              <a:off x="0" y="0"/>
              <a:ext cx="7006590" cy="4030853"/>
            </a:xfrm>
            <a:custGeom>
              <a:avLst/>
              <a:gdLst/>
              <a:ahLst/>
              <a:cxnLst/>
              <a:rect r="r" b="b" t="t" l="l"/>
              <a:pathLst>
                <a:path h="4030853" w="7006590">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65753"/>
                  </a:lnTo>
                  <a:lnTo>
                    <a:pt x="7000240" y="3865753"/>
                  </a:lnTo>
                  <a:lnTo>
                    <a:pt x="7006590" y="3865753"/>
                  </a:lnTo>
                  <a:cubicBezTo>
                    <a:pt x="7006590" y="3956939"/>
                    <a:pt x="6932549" y="4030853"/>
                    <a:pt x="6841236" y="4030853"/>
                  </a:cubicBezTo>
                  <a:lnTo>
                    <a:pt x="6841236" y="4024503"/>
                  </a:lnTo>
                  <a:lnTo>
                    <a:pt x="6841236"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6841236" y="4018153"/>
                  </a:lnTo>
                  <a:cubicBezTo>
                    <a:pt x="6925564" y="4018153"/>
                    <a:pt x="6993890" y="3949954"/>
                    <a:pt x="6993890" y="3865753"/>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56565B"/>
            </a:solidFill>
          </p:spPr>
        </p:sp>
      </p:grpSp>
      <p:sp>
        <p:nvSpPr>
          <p:cNvPr name="TextBox 17" id="17"/>
          <p:cNvSpPr txBox="true"/>
          <p:nvPr/>
        </p:nvSpPr>
        <p:spPr>
          <a:xfrm rot="0">
            <a:off x="6814245" y="6338292"/>
            <a:ext cx="4437399"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Analog Inputs (A0–A5)</a:t>
            </a:r>
          </a:p>
        </p:txBody>
      </p:sp>
      <p:sp>
        <p:nvSpPr>
          <p:cNvPr name="TextBox 18" id="18"/>
          <p:cNvSpPr txBox="true"/>
          <p:nvPr/>
        </p:nvSpPr>
        <p:spPr>
          <a:xfrm rot="0">
            <a:off x="6814245" y="6875115"/>
            <a:ext cx="4659362" cy="1319212"/>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10-bit ADC resolution for sensor readings. A4/A5 double as I2C communication pins (SDA/SCL).</a:t>
            </a:r>
          </a:p>
        </p:txBody>
      </p:sp>
      <p:grpSp>
        <p:nvGrpSpPr>
          <p:cNvPr name="Group 19" id="19"/>
          <p:cNvGrpSpPr/>
          <p:nvPr/>
        </p:nvGrpSpPr>
        <p:grpSpPr>
          <a:xfrm rot="0">
            <a:off x="12045404" y="6059537"/>
            <a:ext cx="5254973" cy="3023146"/>
            <a:chOff x="0" y="0"/>
            <a:chExt cx="7006630" cy="4030862"/>
          </a:xfrm>
        </p:grpSpPr>
        <p:sp>
          <p:nvSpPr>
            <p:cNvPr name="Freeform 20" id="20"/>
            <p:cNvSpPr/>
            <p:nvPr/>
          </p:nvSpPr>
          <p:spPr>
            <a:xfrm flipH="false" flipV="false" rot="0">
              <a:off x="6350" y="6350"/>
              <a:ext cx="6993890" cy="4018153"/>
            </a:xfrm>
            <a:custGeom>
              <a:avLst/>
              <a:gdLst/>
              <a:ahLst/>
              <a:cxnLst/>
              <a:rect r="r" b="b" t="t" l="l"/>
              <a:pathLst>
                <a:path h="4018153" w="6993890">
                  <a:moveTo>
                    <a:pt x="0" y="158750"/>
                  </a:moveTo>
                  <a:cubicBezTo>
                    <a:pt x="0" y="71120"/>
                    <a:pt x="71247" y="0"/>
                    <a:pt x="159004" y="0"/>
                  </a:cubicBezTo>
                  <a:lnTo>
                    <a:pt x="6834886" y="0"/>
                  </a:lnTo>
                  <a:cubicBezTo>
                    <a:pt x="6922770" y="0"/>
                    <a:pt x="6993890" y="71120"/>
                    <a:pt x="6993890" y="158750"/>
                  </a:cubicBezTo>
                  <a:lnTo>
                    <a:pt x="6993890" y="3859403"/>
                  </a:lnTo>
                  <a:cubicBezTo>
                    <a:pt x="6993890" y="3947160"/>
                    <a:pt x="6922643" y="4018153"/>
                    <a:pt x="6834886" y="4018153"/>
                  </a:cubicBezTo>
                  <a:lnTo>
                    <a:pt x="159004" y="4018153"/>
                  </a:lnTo>
                  <a:cubicBezTo>
                    <a:pt x="71247" y="4018153"/>
                    <a:pt x="0" y="3947033"/>
                    <a:pt x="0" y="3859403"/>
                  </a:cubicBezTo>
                  <a:close/>
                </a:path>
              </a:pathLst>
            </a:custGeom>
            <a:solidFill>
              <a:srgbClr val="3D3D42"/>
            </a:solidFill>
          </p:spPr>
        </p:sp>
        <p:sp>
          <p:nvSpPr>
            <p:cNvPr name="Freeform 21" id="21"/>
            <p:cNvSpPr/>
            <p:nvPr/>
          </p:nvSpPr>
          <p:spPr>
            <a:xfrm flipH="false" flipV="false" rot="0">
              <a:off x="0" y="0"/>
              <a:ext cx="7006590" cy="4030853"/>
            </a:xfrm>
            <a:custGeom>
              <a:avLst/>
              <a:gdLst/>
              <a:ahLst/>
              <a:cxnLst/>
              <a:rect r="r" b="b" t="t" l="l"/>
              <a:pathLst>
                <a:path h="4030853" w="7006590">
                  <a:moveTo>
                    <a:pt x="0" y="165100"/>
                  </a:moveTo>
                  <a:cubicBezTo>
                    <a:pt x="0" y="73914"/>
                    <a:pt x="74041" y="0"/>
                    <a:pt x="165354" y="0"/>
                  </a:cubicBezTo>
                  <a:lnTo>
                    <a:pt x="6841236" y="0"/>
                  </a:lnTo>
                  <a:lnTo>
                    <a:pt x="6841236" y="6350"/>
                  </a:lnTo>
                  <a:lnTo>
                    <a:pt x="6841236" y="0"/>
                  </a:lnTo>
                  <a:cubicBezTo>
                    <a:pt x="6932549" y="0"/>
                    <a:pt x="7006590" y="73914"/>
                    <a:pt x="7006590" y="165100"/>
                  </a:cubicBezTo>
                  <a:lnTo>
                    <a:pt x="7000240" y="165100"/>
                  </a:lnTo>
                  <a:lnTo>
                    <a:pt x="7006590" y="165100"/>
                  </a:lnTo>
                  <a:lnTo>
                    <a:pt x="7006590" y="3865753"/>
                  </a:lnTo>
                  <a:lnTo>
                    <a:pt x="7000240" y="3865753"/>
                  </a:lnTo>
                  <a:lnTo>
                    <a:pt x="7006590" y="3865753"/>
                  </a:lnTo>
                  <a:cubicBezTo>
                    <a:pt x="7006590" y="3956939"/>
                    <a:pt x="6932549" y="4030853"/>
                    <a:pt x="6841236" y="4030853"/>
                  </a:cubicBezTo>
                  <a:lnTo>
                    <a:pt x="6841236" y="4024503"/>
                  </a:lnTo>
                  <a:lnTo>
                    <a:pt x="6841236"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6841236" y="4018153"/>
                  </a:lnTo>
                  <a:cubicBezTo>
                    <a:pt x="6925564" y="4018153"/>
                    <a:pt x="6993890" y="3949954"/>
                    <a:pt x="6993890" y="3865753"/>
                  </a:cubicBezTo>
                  <a:lnTo>
                    <a:pt x="6993890" y="165100"/>
                  </a:lnTo>
                  <a:cubicBezTo>
                    <a:pt x="6993890" y="80899"/>
                    <a:pt x="6925564" y="12700"/>
                    <a:pt x="6841236" y="12700"/>
                  </a:cubicBezTo>
                  <a:lnTo>
                    <a:pt x="165354" y="12700"/>
                  </a:lnTo>
                  <a:lnTo>
                    <a:pt x="165354" y="6350"/>
                  </a:lnTo>
                  <a:lnTo>
                    <a:pt x="165354" y="12700"/>
                  </a:lnTo>
                  <a:cubicBezTo>
                    <a:pt x="81026" y="12700"/>
                    <a:pt x="12700" y="80899"/>
                    <a:pt x="12700" y="165100"/>
                  </a:cubicBezTo>
                  <a:close/>
                </a:path>
              </a:pathLst>
            </a:custGeom>
            <a:solidFill>
              <a:srgbClr val="56565B"/>
            </a:solidFill>
          </p:spPr>
        </p:sp>
      </p:grpSp>
      <p:sp>
        <p:nvSpPr>
          <p:cNvPr name="TextBox 22" id="22"/>
          <p:cNvSpPr txBox="true"/>
          <p:nvPr/>
        </p:nvSpPr>
        <p:spPr>
          <a:xfrm rot="0">
            <a:off x="12343210" y="6338292"/>
            <a:ext cx="3544044" cy="430212"/>
          </a:xfrm>
          <a:prstGeom prst="rect">
            <a:avLst/>
          </a:prstGeom>
        </p:spPr>
        <p:txBody>
          <a:bodyPr anchor="t" rtlCol="false" tIns="0" lIns="0" bIns="0" rIns="0">
            <a:spAutoFit/>
          </a:bodyPr>
          <a:lstStyle/>
          <a:p>
            <a:pPr algn="l">
              <a:lnSpc>
                <a:spcPts val="3437"/>
              </a:lnSpc>
            </a:pPr>
            <a:r>
              <a:rPr lang="en-US" sz="2750">
                <a:solidFill>
                  <a:srgbClr val="CFD0D8"/>
                </a:solidFill>
                <a:latin typeface="League Spartan"/>
                <a:ea typeface="League Spartan"/>
                <a:cs typeface="League Spartan"/>
                <a:sym typeface="League Spartan"/>
              </a:rPr>
              <a:t>Power Distribution</a:t>
            </a:r>
          </a:p>
        </p:txBody>
      </p:sp>
      <p:sp>
        <p:nvSpPr>
          <p:cNvPr name="TextBox 23" id="23"/>
          <p:cNvSpPr txBox="true"/>
          <p:nvPr/>
        </p:nvSpPr>
        <p:spPr>
          <a:xfrm rot="0">
            <a:off x="12343210" y="6875115"/>
            <a:ext cx="4659362" cy="1766888"/>
          </a:xfrm>
          <a:prstGeom prst="rect">
            <a:avLst/>
          </a:prstGeom>
        </p:spPr>
        <p:txBody>
          <a:bodyPr anchor="t" rtlCol="false" tIns="0" lIns="0" bIns="0" rIns="0">
            <a:spAutoFit/>
          </a:bodyPr>
          <a:lstStyle/>
          <a:p>
            <a:pPr algn="l">
              <a:lnSpc>
                <a:spcPts val="3562"/>
              </a:lnSpc>
            </a:pPr>
            <a:r>
              <a:rPr lang="en-US" sz="2187">
                <a:solidFill>
                  <a:srgbClr val="CFD0D8"/>
                </a:solidFill>
                <a:latin typeface="TT Commons Pro"/>
                <a:ea typeface="TT Commons Pro"/>
                <a:cs typeface="TT Commons Pro"/>
                <a:sym typeface="TT Commons Pro"/>
              </a:rPr>
              <a:t>5V and 3.3V regulated outputs, multiple GND pins, VIN for external power, and RESET for system initialization.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sp>
        <p:nvSpPr>
          <p:cNvPr name="TextBox 6" id="6"/>
          <p:cNvSpPr txBox="true"/>
          <p:nvPr/>
        </p:nvSpPr>
        <p:spPr>
          <a:xfrm rot="0">
            <a:off x="849214" y="749499"/>
            <a:ext cx="6066384" cy="750887"/>
          </a:xfrm>
          <a:prstGeom prst="rect">
            <a:avLst/>
          </a:prstGeom>
        </p:spPr>
        <p:txBody>
          <a:bodyPr anchor="t" rtlCol="false" tIns="0" lIns="0" bIns="0" rIns="0">
            <a:spAutoFit/>
          </a:bodyPr>
          <a:lstStyle/>
          <a:p>
            <a:pPr algn="l">
              <a:lnSpc>
                <a:spcPts val="5937"/>
              </a:lnSpc>
            </a:pPr>
            <a:r>
              <a:rPr lang="en-US" sz="4750">
                <a:solidFill>
                  <a:srgbClr val="CBCCCE"/>
                </a:solidFill>
                <a:latin typeface="League Spartan"/>
                <a:ea typeface="League Spartan"/>
                <a:cs typeface="League Spartan"/>
                <a:sym typeface="League Spartan"/>
              </a:rPr>
              <a:t>Platform Analysis</a:t>
            </a:r>
          </a:p>
        </p:txBody>
      </p:sp>
      <p:sp>
        <p:nvSpPr>
          <p:cNvPr name="TextBox 7" id="7"/>
          <p:cNvSpPr txBox="true"/>
          <p:nvPr/>
        </p:nvSpPr>
        <p:spPr>
          <a:xfrm rot="0">
            <a:off x="849214" y="2123777"/>
            <a:ext cx="5924204" cy="442912"/>
          </a:xfrm>
          <a:prstGeom prst="rect">
            <a:avLst/>
          </a:prstGeom>
        </p:spPr>
        <p:txBody>
          <a:bodyPr anchor="t" rtlCol="false" tIns="0" lIns="0" bIns="0" rIns="0">
            <a:spAutoFit/>
          </a:bodyPr>
          <a:lstStyle/>
          <a:p>
            <a:pPr algn="l">
              <a:lnSpc>
                <a:spcPts val="3562"/>
              </a:lnSpc>
            </a:pPr>
            <a:r>
              <a:rPr lang="en-US" sz="2812">
                <a:solidFill>
                  <a:srgbClr val="CBCCCE"/>
                </a:solidFill>
                <a:latin typeface="League Spartan"/>
                <a:ea typeface="League Spartan"/>
                <a:cs typeface="League Spartan"/>
                <a:sym typeface="League Spartan"/>
              </a:rPr>
              <a:t>Applications &amp; Advantages</a:t>
            </a:r>
          </a:p>
        </p:txBody>
      </p:sp>
      <p:sp>
        <p:nvSpPr>
          <p:cNvPr name="Freeform 8" id="8" descr="preencoded.png"/>
          <p:cNvSpPr/>
          <p:nvPr/>
        </p:nvSpPr>
        <p:spPr>
          <a:xfrm flipH="false" flipV="false" rot="0">
            <a:off x="849214" y="2870746"/>
            <a:ext cx="531316" cy="531316"/>
          </a:xfrm>
          <a:custGeom>
            <a:avLst/>
            <a:gdLst/>
            <a:ahLst/>
            <a:cxnLst/>
            <a:rect r="r" b="b" t="t" l="l"/>
            <a:pathLst>
              <a:path h="531316" w="531316">
                <a:moveTo>
                  <a:pt x="0" y="0"/>
                </a:moveTo>
                <a:lnTo>
                  <a:pt x="531316" y="0"/>
                </a:lnTo>
                <a:lnTo>
                  <a:pt x="531316" y="531316"/>
                </a:lnTo>
                <a:lnTo>
                  <a:pt x="0" y="531316"/>
                </a:lnTo>
                <a:lnTo>
                  <a:pt x="0" y="0"/>
                </a:lnTo>
                <a:close/>
              </a:path>
            </a:pathLst>
          </a:custGeom>
          <a:blipFill>
            <a:blip r:embed="rId3">
              <a:extLst>
                <a:ext uri="{96DAC541-7B7A-43D3-8B79-37D633B846F1}">
                  <asvg:svgBlip xmlns:asvg="http://schemas.microsoft.com/office/drawing/2016/SVG/main" r:embed="rId4"/>
                </a:ext>
              </a:extLst>
            </a:blip>
            <a:stretch>
              <a:fillRect l="0" t="-8823" r="0" b="-8823"/>
            </a:stretch>
          </a:blipFill>
        </p:spPr>
      </p:sp>
      <p:sp>
        <p:nvSpPr>
          <p:cNvPr name="TextBox 9" id="9"/>
          <p:cNvSpPr txBox="true"/>
          <p:nvPr/>
        </p:nvSpPr>
        <p:spPr>
          <a:xfrm rot="0">
            <a:off x="849214" y="3531841"/>
            <a:ext cx="3033118" cy="369887"/>
          </a:xfrm>
          <a:prstGeom prst="rect">
            <a:avLst/>
          </a:prstGeom>
        </p:spPr>
        <p:txBody>
          <a:bodyPr anchor="t" rtlCol="false" tIns="0" lIns="0" bIns="0" rIns="0">
            <a:spAutoFit/>
          </a:bodyPr>
          <a:lstStyle/>
          <a:p>
            <a:pPr algn="l">
              <a:lnSpc>
                <a:spcPts val="2937"/>
              </a:lnSpc>
            </a:pPr>
            <a:r>
              <a:rPr lang="en-US" sz="2375">
                <a:solidFill>
                  <a:srgbClr val="CFD0D8"/>
                </a:solidFill>
                <a:latin typeface="League Spartan"/>
                <a:ea typeface="League Spartan"/>
                <a:cs typeface="League Spartan"/>
                <a:sym typeface="League Spartan"/>
              </a:rPr>
              <a:t>Smart Security</a:t>
            </a:r>
          </a:p>
        </p:txBody>
      </p:sp>
      <p:sp>
        <p:nvSpPr>
          <p:cNvPr name="TextBox 10" id="10"/>
          <p:cNvSpPr txBox="true"/>
          <p:nvPr/>
        </p:nvSpPr>
        <p:spPr>
          <a:xfrm rot="0">
            <a:off x="849214" y="4006304"/>
            <a:ext cx="7998767" cy="361950"/>
          </a:xfrm>
          <a:prstGeom prst="rect">
            <a:avLst/>
          </a:prstGeom>
        </p:spPr>
        <p:txBody>
          <a:bodyPr anchor="t" rtlCol="false" tIns="0" lIns="0" bIns="0" rIns="0">
            <a:spAutoFit/>
          </a:bodyPr>
          <a:lstStyle/>
          <a:p>
            <a:pPr algn="l">
              <a:lnSpc>
                <a:spcPts val="3000"/>
              </a:lnSpc>
            </a:pPr>
            <a:r>
              <a:rPr lang="en-US" sz="1874">
                <a:solidFill>
                  <a:srgbClr val="CFD0D8"/>
                </a:solidFill>
                <a:latin typeface="TT Commons Pro"/>
                <a:ea typeface="TT Commons Pro"/>
                <a:cs typeface="TT Commons Pro"/>
                <a:sym typeface="TT Commons Pro"/>
              </a:rPr>
              <a:t>Ideal for access control, home automation, and IoT security applications</a:t>
            </a:r>
          </a:p>
        </p:txBody>
      </p:sp>
      <p:sp>
        <p:nvSpPr>
          <p:cNvPr name="Freeform 11" id="11" descr="preencoded.png"/>
          <p:cNvSpPr/>
          <p:nvPr/>
        </p:nvSpPr>
        <p:spPr>
          <a:xfrm flipH="false" flipV="false" rot="0">
            <a:off x="849214" y="4986784"/>
            <a:ext cx="485180" cy="485180"/>
          </a:xfrm>
          <a:custGeom>
            <a:avLst/>
            <a:gdLst/>
            <a:ahLst/>
            <a:cxnLst/>
            <a:rect r="r" b="b" t="t" l="l"/>
            <a:pathLst>
              <a:path h="485180" w="485180">
                <a:moveTo>
                  <a:pt x="0" y="0"/>
                </a:moveTo>
                <a:lnTo>
                  <a:pt x="485180" y="0"/>
                </a:lnTo>
                <a:lnTo>
                  <a:pt x="485180" y="485180"/>
                </a:lnTo>
                <a:lnTo>
                  <a:pt x="0" y="485180"/>
                </a:lnTo>
                <a:lnTo>
                  <a:pt x="0" y="0"/>
                </a:lnTo>
                <a:close/>
              </a:path>
            </a:pathLst>
          </a:custGeom>
          <a:blipFill>
            <a:blip r:embed="rId5">
              <a:extLst>
                <a:ext uri="{96DAC541-7B7A-43D3-8B79-37D633B846F1}">
                  <asvg:svgBlip xmlns:asvg="http://schemas.microsoft.com/office/drawing/2016/SVG/main" r:embed="rId6"/>
                </a:ext>
              </a:extLst>
            </a:blip>
            <a:stretch>
              <a:fillRect l="0" t="-5882" r="0" b="-5882"/>
            </a:stretch>
          </a:blipFill>
        </p:spPr>
      </p:sp>
      <p:sp>
        <p:nvSpPr>
          <p:cNvPr name="TextBox 12" id="12"/>
          <p:cNvSpPr txBox="true"/>
          <p:nvPr/>
        </p:nvSpPr>
        <p:spPr>
          <a:xfrm rot="0">
            <a:off x="778198" y="5643414"/>
            <a:ext cx="3033118" cy="369887"/>
          </a:xfrm>
          <a:prstGeom prst="rect">
            <a:avLst/>
          </a:prstGeom>
        </p:spPr>
        <p:txBody>
          <a:bodyPr anchor="t" rtlCol="false" tIns="0" lIns="0" bIns="0" rIns="0">
            <a:spAutoFit/>
          </a:bodyPr>
          <a:lstStyle/>
          <a:p>
            <a:pPr algn="l">
              <a:lnSpc>
                <a:spcPts val="2937"/>
              </a:lnSpc>
            </a:pPr>
            <a:r>
              <a:rPr lang="en-US" sz="2375">
                <a:solidFill>
                  <a:srgbClr val="CFD0D8"/>
                </a:solidFill>
                <a:latin typeface="League Spartan"/>
                <a:ea typeface="League Spartan"/>
                <a:cs typeface="League Spartan"/>
                <a:sym typeface="League Spartan"/>
              </a:rPr>
              <a:t>Automation</a:t>
            </a:r>
          </a:p>
        </p:txBody>
      </p:sp>
      <p:sp>
        <p:nvSpPr>
          <p:cNvPr name="TextBox 13" id="13"/>
          <p:cNvSpPr txBox="true"/>
          <p:nvPr/>
        </p:nvSpPr>
        <p:spPr>
          <a:xfrm rot="0">
            <a:off x="778198" y="6151810"/>
            <a:ext cx="7998767" cy="361950"/>
          </a:xfrm>
          <a:prstGeom prst="rect">
            <a:avLst/>
          </a:prstGeom>
        </p:spPr>
        <p:txBody>
          <a:bodyPr anchor="t" rtlCol="false" tIns="0" lIns="0" bIns="0" rIns="0">
            <a:spAutoFit/>
          </a:bodyPr>
          <a:lstStyle/>
          <a:p>
            <a:pPr algn="l">
              <a:lnSpc>
                <a:spcPts val="3000"/>
              </a:lnSpc>
            </a:pPr>
            <a:r>
              <a:rPr lang="en-US" sz="1874">
                <a:solidFill>
                  <a:srgbClr val="CFD0D8"/>
                </a:solidFill>
                <a:latin typeface="TT Commons Pro"/>
                <a:ea typeface="TT Commons Pro"/>
                <a:cs typeface="TT Commons Pro"/>
                <a:sym typeface="TT Commons Pro"/>
              </a:rPr>
              <a:t>Robotics, industrial control, and automated monitoring systems</a:t>
            </a:r>
          </a:p>
        </p:txBody>
      </p:sp>
      <p:sp>
        <p:nvSpPr>
          <p:cNvPr name="Freeform 14" id="14" descr="preencoded.png"/>
          <p:cNvSpPr/>
          <p:nvPr/>
        </p:nvSpPr>
        <p:spPr>
          <a:xfrm flipH="false" flipV="false" rot="0">
            <a:off x="895350" y="7127379"/>
            <a:ext cx="485180" cy="485180"/>
          </a:xfrm>
          <a:custGeom>
            <a:avLst/>
            <a:gdLst/>
            <a:ahLst/>
            <a:cxnLst/>
            <a:rect r="r" b="b" t="t" l="l"/>
            <a:pathLst>
              <a:path h="485180" w="485180">
                <a:moveTo>
                  <a:pt x="0" y="0"/>
                </a:moveTo>
                <a:lnTo>
                  <a:pt x="485180" y="0"/>
                </a:lnTo>
                <a:lnTo>
                  <a:pt x="485180" y="485180"/>
                </a:lnTo>
                <a:lnTo>
                  <a:pt x="0" y="485180"/>
                </a:lnTo>
                <a:lnTo>
                  <a:pt x="0" y="0"/>
                </a:lnTo>
                <a:close/>
              </a:path>
            </a:pathLst>
          </a:custGeom>
          <a:blipFill>
            <a:blip r:embed="rId7">
              <a:extLst>
                <a:ext uri="{96DAC541-7B7A-43D3-8B79-37D633B846F1}">
                  <asvg:svgBlip xmlns:asvg="http://schemas.microsoft.com/office/drawing/2016/SVG/main" r:embed="rId8"/>
                </a:ext>
              </a:extLst>
            </a:blip>
            <a:stretch>
              <a:fillRect l="-1960" t="0" r="-1960" b="0"/>
            </a:stretch>
          </a:blipFill>
        </p:spPr>
      </p:sp>
      <p:sp>
        <p:nvSpPr>
          <p:cNvPr name="TextBox 15" id="15"/>
          <p:cNvSpPr txBox="true"/>
          <p:nvPr/>
        </p:nvSpPr>
        <p:spPr>
          <a:xfrm rot="0">
            <a:off x="849214" y="7822109"/>
            <a:ext cx="3033118" cy="369887"/>
          </a:xfrm>
          <a:prstGeom prst="rect">
            <a:avLst/>
          </a:prstGeom>
        </p:spPr>
        <p:txBody>
          <a:bodyPr anchor="t" rtlCol="false" tIns="0" lIns="0" bIns="0" rIns="0">
            <a:spAutoFit/>
          </a:bodyPr>
          <a:lstStyle/>
          <a:p>
            <a:pPr algn="l">
              <a:lnSpc>
                <a:spcPts val="2937"/>
              </a:lnSpc>
            </a:pPr>
            <a:r>
              <a:rPr lang="en-US" sz="2375">
                <a:solidFill>
                  <a:srgbClr val="CFD0D8"/>
                </a:solidFill>
                <a:latin typeface="League Spartan"/>
                <a:ea typeface="League Spartan"/>
                <a:cs typeface="League Spartan"/>
                <a:sym typeface="League Spartan"/>
              </a:rPr>
              <a:t>Open Ecosystem</a:t>
            </a:r>
          </a:p>
        </p:txBody>
      </p:sp>
      <p:sp>
        <p:nvSpPr>
          <p:cNvPr name="TextBox 16" id="16"/>
          <p:cNvSpPr txBox="true"/>
          <p:nvPr/>
        </p:nvSpPr>
        <p:spPr>
          <a:xfrm rot="0">
            <a:off x="849214" y="8420596"/>
            <a:ext cx="7998767" cy="361950"/>
          </a:xfrm>
          <a:prstGeom prst="rect">
            <a:avLst/>
          </a:prstGeom>
        </p:spPr>
        <p:txBody>
          <a:bodyPr anchor="t" rtlCol="false" tIns="0" lIns="0" bIns="0" rIns="0">
            <a:spAutoFit/>
          </a:bodyPr>
          <a:lstStyle/>
          <a:p>
            <a:pPr algn="l">
              <a:lnSpc>
                <a:spcPts val="3000"/>
              </a:lnSpc>
            </a:pPr>
            <a:r>
              <a:rPr lang="en-US" sz="1874">
                <a:solidFill>
                  <a:srgbClr val="CFD0D8"/>
                </a:solidFill>
                <a:latin typeface="TT Commons Pro"/>
                <a:ea typeface="TT Commons Pro"/>
                <a:cs typeface="TT Commons Pro"/>
                <a:sym typeface="TT Commons Pro"/>
              </a:rPr>
              <a:t>Extensive library support, low cost, and broad sensor compatibility</a:t>
            </a:r>
          </a:p>
        </p:txBody>
      </p:sp>
      <p:sp>
        <p:nvSpPr>
          <p:cNvPr name="TextBox 17" id="17"/>
          <p:cNvSpPr txBox="true"/>
          <p:nvPr/>
        </p:nvSpPr>
        <p:spPr>
          <a:xfrm rot="0">
            <a:off x="9449544" y="2123777"/>
            <a:ext cx="3639741" cy="442912"/>
          </a:xfrm>
          <a:prstGeom prst="rect">
            <a:avLst/>
          </a:prstGeom>
        </p:spPr>
        <p:txBody>
          <a:bodyPr anchor="t" rtlCol="false" tIns="0" lIns="0" bIns="0" rIns="0">
            <a:spAutoFit/>
          </a:bodyPr>
          <a:lstStyle/>
          <a:p>
            <a:pPr algn="l">
              <a:lnSpc>
                <a:spcPts val="3562"/>
              </a:lnSpc>
            </a:pPr>
            <a:r>
              <a:rPr lang="en-US" sz="2812">
                <a:solidFill>
                  <a:srgbClr val="CBCCCE"/>
                </a:solidFill>
                <a:latin typeface="League Spartan"/>
                <a:ea typeface="League Spartan"/>
                <a:cs typeface="League Spartan"/>
                <a:sym typeface="League Spartan"/>
              </a:rPr>
              <a:t>Limitations</a:t>
            </a:r>
          </a:p>
        </p:txBody>
      </p:sp>
      <p:sp>
        <p:nvSpPr>
          <p:cNvPr name="TextBox 18" id="18"/>
          <p:cNvSpPr txBox="true"/>
          <p:nvPr/>
        </p:nvSpPr>
        <p:spPr>
          <a:xfrm rot="0">
            <a:off x="9260533" y="2830918"/>
            <a:ext cx="7998767" cy="818515"/>
          </a:xfrm>
          <a:prstGeom prst="rect">
            <a:avLst/>
          </a:prstGeom>
        </p:spPr>
        <p:txBody>
          <a:bodyPr anchor="t" rtlCol="false" tIns="0" lIns="0" bIns="0" rIns="0">
            <a:spAutoFit/>
          </a:bodyPr>
          <a:lstStyle/>
          <a:p>
            <a:pPr algn="l" marL="312803" indent="-156402" lvl="1">
              <a:lnSpc>
                <a:spcPts val="3319"/>
              </a:lnSpc>
              <a:buFont typeface="Arial"/>
              <a:buChar char="•"/>
            </a:pPr>
            <a:r>
              <a:rPr lang="en-US" b="true" sz="2074">
                <a:solidFill>
                  <a:srgbClr val="CFD0D8"/>
                </a:solidFill>
                <a:latin typeface="TT Commons Pro Bold"/>
                <a:ea typeface="TT Commons Pro Bold"/>
                <a:cs typeface="TT Commons Pro Bold"/>
                <a:sym typeface="TT Commons Pro Bold"/>
              </a:rPr>
              <a:t>Memory Constraints:</a:t>
            </a:r>
            <a:r>
              <a:rPr lang="en-US" sz="2074">
                <a:solidFill>
                  <a:srgbClr val="CFD0D8"/>
                </a:solidFill>
                <a:latin typeface="TT Commons Pro"/>
                <a:ea typeface="TT Commons Pro"/>
                <a:cs typeface="TT Commons Pro"/>
                <a:sym typeface="TT Commons Pro"/>
              </a:rPr>
              <a:t> Limited 2 KB SRAM restricts </a:t>
            </a:r>
          </a:p>
          <a:p>
            <a:pPr algn="l">
              <a:lnSpc>
                <a:spcPts val="3319"/>
              </a:lnSpc>
            </a:pPr>
            <a:r>
              <a:rPr lang="en-US" sz="2074">
                <a:solidFill>
                  <a:srgbClr val="CFD0D8"/>
                </a:solidFill>
                <a:latin typeface="TT Commons Pro"/>
                <a:ea typeface="TT Commons Pro"/>
                <a:cs typeface="TT Commons Pro"/>
                <a:sym typeface="TT Commons Pro"/>
              </a:rPr>
              <a:t>     </a:t>
            </a:r>
            <a:r>
              <a:rPr lang="en-US" sz="2074">
                <a:solidFill>
                  <a:srgbClr val="CFD0D8"/>
                </a:solidFill>
                <a:latin typeface="TT Commons Pro"/>
                <a:ea typeface="TT Commons Pro"/>
                <a:cs typeface="TT Commons Pro"/>
                <a:sym typeface="TT Commons Pro"/>
              </a:rPr>
              <a:t>complex algorithm implementation</a:t>
            </a:r>
          </a:p>
        </p:txBody>
      </p:sp>
      <p:sp>
        <p:nvSpPr>
          <p:cNvPr name="TextBox 19" id="19"/>
          <p:cNvSpPr txBox="true"/>
          <p:nvPr/>
        </p:nvSpPr>
        <p:spPr>
          <a:xfrm rot="0">
            <a:off x="9260533" y="3916134"/>
            <a:ext cx="7998767" cy="818515"/>
          </a:xfrm>
          <a:prstGeom prst="rect">
            <a:avLst/>
          </a:prstGeom>
        </p:spPr>
        <p:txBody>
          <a:bodyPr anchor="t" rtlCol="false" tIns="0" lIns="0" bIns="0" rIns="0">
            <a:spAutoFit/>
          </a:bodyPr>
          <a:lstStyle/>
          <a:p>
            <a:pPr algn="l" marL="312803" indent="-156402" lvl="1">
              <a:lnSpc>
                <a:spcPts val="3319"/>
              </a:lnSpc>
              <a:buFont typeface="Arial"/>
              <a:buChar char="•"/>
            </a:pPr>
            <a:r>
              <a:rPr lang="en-US" b="true" sz="2074">
                <a:solidFill>
                  <a:srgbClr val="CFD0D8"/>
                </a:solidFill>
                <a:latin typeface="TT Commons Pro Bold"/>
                <a:ea typeface="TT Commons Pro Bold"/>
                <a:cs typeface="TT Commons Pro Bold"/>
                <a:sym typeface="TT Commons Pro Bold"/>
              </a:rPr>
              <a:t>Processing Speed:</a:t>
            </a:r>
            <a:r>
              <a:rPr lang="en-US" sz="2074">
                <a:solidFill>
                  <a:srgbClr val="CFD0D8"/>
                </a:solidFill>
                <a:latin typeface="TT Commons Pro"/>
                <a:ea typeface="TT Commons Pro"/>
                <a:cs typeface="TT Commons Pro"/>
                <a:sym typeface="TT Commons Pro"/>
              </a:rPr>
              <a:t> 16 MHz clock insufficient for </a:t>
            </a:r>
          </a:p>
          <a:p>
            <a:pPr algn="l">
              <a:lnSpc>
                <a:spcPts val="3319"/>
              </a:lnSpc>
            </a:pPr>
            <a:r>
              <a:rPr lang="en-US" sz="2074">
                <a:solidFill>
                  <a:srgbClr val="CFD0D8"/>
                </a:solidFill>
                <a:latin typeface="TT Commons Pro"/>
                <a:ea typeface="TT Commons Pro"/>
                <a:cs typeface="TT Commons Pro"/>
                <a:sym typeface="TT Commons Pro"/>
              </a:rPr>
              <a:t>     </a:t>
            </a:r>
            <a:r>
              <a:rPr lang="en-US" sz="2074">
                <a:solidFill>
                  <a:srgbClr val="CFD0D8"/>
                </a:solidFill>
                <a:latin typeface="TT Commons Pro"/>
                <a:ea typeface="TT Commons Pro"/>
                <a:cs typeface="TT Commons Pro"/>
                <a:sym typeface="TT Commons Pro"/>
              </a:rPr>
              <a:t>computationally intensive tasks</a:t>
            </a:r>
          </a:p>
        </p:txBody>
      </p:sp>
      <p:sp>
        <p:nvSpPr>
          <p:cNvPr name="TextBox 20" id="20"/>
          <p:cNvSpPr txBox="true"/>
          <p:nvPr/>
        </p:nvSpPr>
        <p:spPr>
          <a:xfrm rot="0">
            <a:off x="9260532" y="5057775"/>
            <a:ext cx="7998767" cy="818515"/>
          </a:xfrm>
          <a:prstGeom prst="rect">
            <a:avLst/>
          </a:prstGeom>
        </p:spPr>
        <p:txBody>
          <a:bodyPr anchor="t" rtlCol="false" tIns="0" lIns="0" bIns="0" rIns="0">
            <a:spAutoFit/>
          </a:bodyPr>
          <a:lstStyle/>
          <a:p>
            <a:pPr algn="l" marL="312803" indent="-156402" lvl="1">
              <a:lnSpc>
                <a:spcPts val="3319"/>
              </a:lnSpc>
              <a:buFont typeface="Arial"/>
              <a:buChar char="•"/>
            </a:pPr>
            <a:r>
              <a:rPr lang="en-US" b="true" sz="2074">
                <a:solidFill>
                  <a:srgbClr val="CFD0D8"/>
                </a:solidFill>
                <a:latin typeface="TT Commons Pro Bold"/>
                <a:ea typeface="TT Commons Pro Bold"/>
                <a:cs typeface="TT Commons Pro Bold"/>
                <a:sym typeface="TT Commons Pro Bold"/>
              </a:rPr>
              <a:t>Connectivity:</a:t>
            </a:r>
            <a:r>
              <a:rPr lang="en-US" sz="2074">
                <a:solidFill>
                  <a:srgbClr val="CFD0D8"/>
                </a:solidFill>
                <a:latin typeface="TT Commons Pro"/>
                <a:ea typeface="TT Commons Pro"/>
                <a:cs typeface="TT Commons Pro"/>
                <a:sym typeface="TT Commons Pro"/>
              </a:rPr>
              <a:t> No built-in wireless communication  </a:t>
            </a:r>
          </a:p>
          <a:p>
            <a:pPr algn="l">
              <a:lnSpc>
                <a:spcPts val="3319"/>
              </a:lnSpc>
            </a:pPr>
            <a:r>
              <a:rPr lang="en-US" sz="2074">
                <a:solidFill>
                  <a:srgbClr val="CFD0D8"/>
                </a:solidFill>
                <a:latin typeface="TT Commons Pro"/>
                <a:ea typeface="TT Commons Pro"/>
                <a:cs typeface="TT Commons Pro"/>
                <a:sym typeface="TT Commons Pro"/>
              </a:rPr>
              <a:t>     </a:t>
            </a:r>
            <a:r>
              <a:rPr lang="en-US" sz="2074">
                <a:solidFill>
                  <a:srgbClr val="CFD0D8"/>
                </a:solidFill>
                <a:latin typeface="TT Commons Pro"/>
                <a:ea typeface="TT Commons Pro"/>
                <a:cs typeface="TT Commons Pro"/>
                <a:sym typeface="TT Commons Pro"/>
              </a:rPr>
              <a:t>(Wi-Fi/Bluetooth) requires external modules</a:t>
            </a:r>
          </a:p>
        </p:txBody>
      </p:sp>
      <p:sp>
        <p:nvSpPr>
          <p:cNvPr name="TextBox 21" id="21"/>
          <p:cNvSpPr txBox="true"/>
          <p:nvPr/>
        </p:nvSpPr>
        <p:spPr>
          <a:xfrm rot="0">
            <a:off x="9260532" y="6142285"/>
            <a:ext cx="7998767" cy="818515"/>
          </a:xfrm>
          <a:prstGeom prst="rect">
            <a:avLst/>
          </a:prstGeom>
        </p:spPr>
        <p:txBody>
          <a:bodyPr anchor="t" rtlCol="false" tIns="0" lIns="0" bIns="0" rIns="0">
            <a:spAutoFit/>
          </a:bodyPr>
          <a:lstStyle/>
          <a:p>
            <a:pPr algn="l" marL="312803" indent="-156402" lvl="1">
              <a:lnSpc>
                <a:spcPts val="3319"/>
              </a:lnSpc>
              <a:buFont typeface="Arial"/>
              <a:buChar char="•"/>
            </a:pPr>
            <a:r>
              <a:rPr lang="en-US" b="true" sz="2074">
                <a:solidFill>
                  <a:srgbClr val="CFD0D8"/>
                </a:solidFill>
                <a:latin typeface="TT Commons Pro Bold"/>
                <a:ea typeface="TT Commons Pro Bold"/>
                <a:cs typeface="TT Commons Pro Bold"/>
                <a:sym typeface="TT Commons Pro Bold"/>
              </a:rPr>
              <a:t>Voltage Level:</a:t>
            </a:r>
            <a:r>
              <a:rPr lang="en-US" sz="2074">
                <a:solidFill>
                  <a:srgbClr val="CFD0D8"/>
                </a:solidFill>
                <a:latin typeface="TT Commons Pro"/>
                <a:ea typeface="TT Commons Pro"/>
                <a:cs typeface="TT Commons Pro"/>
                <a:sym typeface="TT Commons Pro"/>
              </a:rPr>
              <a:t> 5V logic may require level shifting </a:t>
            </a:r>
          </a:p>
          <a:p>
            <a:pPr algn="l">
              <a:lnSpc>
                <a:spcPts val="3319"/>
              </a:lnSpc>
            </a:pPr>
            <a:r>
              <a:rPr lang="en-US" sz="2074">
                <a:solidFill>
                  <a:srgbClr val="CFD0D8"/>
                </a:solidFill>
                <a:latin typeface="TT Commons Pro"/>
                <a:ea typeface="TT Commons Pro"/>
                <a:cs typeface="TT Commons Pro"/>
                <a:sym typeface="TT Commons Pro"/>
              </a:rPr>
              <a:t>     </a:t>
            </a:r>
            <a:r>
              <a:rPr lang="en-US" sz="2074">
                <a:solidFill>
                  <a:srgbClr val="CFD0D8"/>
                </a:solidFill>
                <a:latin typeface="TT Commons Pro"/>
                <a:ea typeface="TT Commons Pro"/>
                <a:cs typeface="TT Commons Pro"/>
                <a:sym typeface="TT Commons Pro"/>
              </a:rPr>
              <a:t>for 3.3V peripherals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A2A2D">
                <a:alpha val="90196"/>
              </a:srgbClr>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662565" y="1020664"/>
            <a:ext cx="9388822" cy="723265"/>
          </a:xfrm>
          <a:prstGeom prst="rect">
            <a:avLst/>
          </a:prstGeom>
        </p:spPr>
        <p:txBody>
          <a:bodyPr anchor="t" rtlCol="false" tIns="0" lIns="0" bIns="0" rIns="0">
            <a:spAutoFit/>
          </a:bodyPr>
          <a:lstStyle/>
          <a:p>
            <a:pPr algn="l">
              <a:lnSpc>
                <a:spcPts val="5749"/>
              </a:lnSpc>
            </a:pPr>
            <a:r>
              <a:rPr lang="en-US" sz="4599" b="true">
                <a:solidFill>
                  <a:srgbClr val="CBCCCE"/>
                </a:solidFill>
                <a:latin typeface="TT Commons Pro Bold"/>
                <a:ea typeface="TT Commons Pro Bold"/>
                <a:cs typeface="TT Commons Pro Bold"/>
                <a:sym typeface="TT Commons Pro Bold"/>
              </a:rPr>
              <a:t>Circuit Design &amp; System Operation</a:t>
            </a:r>
          </a:p>
        </p:txBody>
      </p:sp>
      <p:grpSp>
        <p:nvGrpSpPr>
          <p:cNvPr name="Group 9" id="9"/>
          <p:cNvGrpSpPr/>
          <p:nvPr/>
        </p:nvGrpSpPr>
        <p:grpSpPr>
          <a:xfrm rot="0">
            <a:off x="7921079" y="2112317"/>
            <a:ext cx="28575" cy="5521970"/>
            <a:chOff x="0" y="0"/>
            <a:chExt cx="38100" cy="7362627"/>
          </a:xfrm>
        </p:grpSpPr>
        <p:sp>
          <p:nvSpPr>
            <p:cNvPr name="Freeform 10" id="10"/>
            <p:cNvSpPr/>
            <p:nvPr/>
          </p:nvSpPr>
          <p:spPr>
            <a:xfrm flipH="false" flipV="false" rot="0">
              <a:off x="0" y="0"/>
              <a:ext cx="38100" cy="7362571"/>
            </a:xfrm>
            <a:custGeom>
              <a:avLst/>
              <a:gdLst/>
              <a:ahLst/>
              <a:cxnLst/>
              <a:rect r="r" b="b" t="t" l="l"/>
              <a:pathLst>
                <a:path h="7362571" w="38100">
                  <a:moveTo>
                    <a:pt x="0" y="19050"/>
                  </a:moveTo>
                  <a:cubicBezTo>
                    <a:pt x="0" y="8509"/>
                    <a:pt x="8509" y="0"/>
                    <a:pt x="19050" y="0"/>
                  </a:cubicBezTo>
                  <a:cubicBezTo>
                    <a:pt x="29591" y="0"/>
                    <a:pt x="38100" y="8509"/>
                    <a:pt x="38100" y="19050"/>
                  </a:cubicBezTo>
                  <a:lnTo>
                    <a:pt x="38100" y="7343521"/>
                  </a:lnTo>
                  <a:cubicBezTo>
                    <a:pt x="38100" y="7354062"/>
                    <a:pt x="29591" y="7362571"/>
                    <a:pt x="19050" y="7362571"/>
                  </a:cubicBezTo>
                  <a:cubicBezTo>
                    <a:pt x="8509" y="7362571"/>
                    <a:pt x="0" y="7354062"/>
                    <a:pt x="0" y="7343521"/>
                  </a:cubicBezTo>
                  <a:close/>
                </a:path>
              </a:pathLst>
            </a:custGeom>
            <a:solidFill>
              <a:srgbClr val="56565B"/>
            </a:solidFill>
          </p:spPr>
        </p:sp>
      </p:grpSp>
      <p:grpSp>
        <p:nvGrpSpPr>
          <p:cNvPr name="Group 11" id="11"/>
          <p:cNvGrpSpPr/>
          <p:nvPr/>
        </p:nvGrpSpPr>
        <p:grpSpPr>
          <a:xfrm rot="0">
            <a:off x="8151094" y="2356545"/>
            <a:ext cx="689521" cy="28575"/>
            <a:chOff x="0" y="0"/>
            <a:chExt cx="919362" cy="38100"/>
          </a:xfrm>
        </p:grpSpPr>
        <p:sp>
          <p:nvSpPr>
            <p:cNvPr name="Freeform 12" id="12"/>
            <p:cNvSpPr/>
            <p:nvPr/>
          </p:nvSpPr>
          <p:spPr>
            <a:xfrm flipH="false" flipV="false" rot="0">
              <a:off x="0" y="0"/>
              <a:ext cx="919353" cy="38100"/>
            </a:xfrm>
            <a:custGeom>
              <a:avLst/>
              <a:gdLst/>
              <a:ahLst/>
              <a:cxnLst/>
              <a:rect r="r" b="b" t="t" l="l"/>
              <a:pathLst>
                <a:path h="38100" w="919353">
                  <a:moveTo>
                    <a:pt x="0" y="19050"/>
                  </a:moveTo>
                  <a:cubicBezTo>
                    <a:pt x="0" y="8509"/>
                    <a:pt x="8509" y="0"/>
                    <a:pt x="19050" y="0"/>
                  </a:cubicBezTo>
                  <a:lnTo>
                    <a:pt x="900303" y="0"/>
                  </a:lnTo>
                  <a:cubicBezTo>
                    <a:pt x="910844" y="0"/>
                    <a:pt x="919353" y="8509"/>
                    <a:pt x="919353" y="19050"/>
                  </a:cubicBezTo>
                  <a:cubicBezTo>
                    <a:pt x="919353" y="29591"/>
                    <a:pt x="910844" y="38100"/>
                    <a:pt x="900303" y="38100"/>
                  </a:cubicBezTo>
                  <a:lnTo>
                    <a:pt x="19050" y="38100"/>
                  </a:lnTo>
                  <a:cubicBezTo>
                    <a:pt x="8509" y="38100"/>
                    <a:pt x="0" y="29591"/>
                    <a:pt x="0" y="19050"/>
                  </a:cubicBezTo>
                  <a:close/>
                </a:path>
              </a:pathLst>
            </a:custGeom>
            <a:solidFill>
              <a:srgbClr val="56565B"/>
            </a:solidFill>
          </p:spPr>
        </p:sp>
      </p:grpSp>
      <p:grpSp>
        <p:nvGrpSpPr>
          <p:cNvPr name="Group 13" id="13"/>
          <p:cNvGrpSpPr/>
          <p:nvPr/>
        </p:nvGrpSpPr>
        <p:grpSpPr>
          <a:xfrm rot="0">
            <a:off x="7657727" y="2107555"/>
            <a:ext cx="526702" cy="526702"/>
            <a:chOff x="0" y="0"/>
            <a:chExt cx="702270" cy="702270"/>
          </a:xfrm>
        </p:grpSpPr>
        <p:sp>
          <p:nvSpPr>
            <p:cNvPr name="Freeform 14" id="14"/>
            <p:cNvSpPr/>
            <p:nvPr/>
          </p:nvSpPr>
          <p:spPr>
            <a:xfrm flipH="false" flipV="false" rot="0">
              <a:off x="6350" y="6350"/>
              <a:ext cx="689610" cy="689610"/>
            </a:xfrm>
            <a:custGeom>
              <a:avLst/>
              <a:gdLst/>
              <a:ahLst/>
              <a:cxnLst/>
              <a:rect r="r" b="b" t="t" l="l"/>
              <a:pathLst>
                <a:path h="689610" w="689610">
                  <a:moveTo>
                    <a:pt x="0" y="128778"/>
                  </a:moveTo>
                  <a:cubicBezTo>
                    <a:pt x="0" y="57658"/>
                    <a:pt x="57658" y="0"/>
                    <a:pt x="128778" y="0"/>
                  </a:cubicBezTo>
                  <a:lnTo>
                    <a:pt x="560832" y="0"/>
                  </a:lnTo>
                  <a:cubicBezTo>
                    <a:pt x="631952" y="0"/>
                    <a:pt x="689610" y="57658"/>
                    <a:pt x="689610" y="128778"/>
                  </a:cubicBezTo>
                  <a:lnTo>
                    <a:pt x="689610" y="560832"/>
                  </a:lnTo>
                  <a:cubicBezTo>
                    <a:pt x="689610" y="631952"/>
                    <a:pt x="631952" y="689610"/>
                    <a:pt x="560832" y="689610"/>
                  </a:cubicBezTo>
                  <a:lnTo>
                    <a:pt x="128778" y="689610"/>
                  </a:lnTo>
                  <a:cubicBezTo>
                    <a:pt x="57658" y="689610"/>
                    <a:pt x="0" y="631952"/>
                    <a:pt x="0" y="560832"/>
                  </a:cubicBezTo>
                  <a:close/>
                </a:path>
              </a:pathLst>
            </a:custGeom>
            <a:solidFill>
              <a:srgbClr val="3D3D42"/>
            </a:solidFill>
          </p:spPr>
        </p:sp>
        <p:sp>
          <p:nvSpPr>
            <p:cNvPr name="Freeform 15" id="15"/>
            <p:cNvSpPr/>
            <p:nvPr/>
          </p:nvSpPr>
          <p:spPr>
            <a:xfrm flipH="false" flipV="false" rot="0">
              <a:off x="0" y="0"/>
              <a:ext cx="702310" cy="702310"/>
            </a:xfrm>
            <a:custGeom>
              <a:avLst/>
              <a:gdLst/>
              <a:ahLst/>
              <a:cxnLst/>
              <a:rect r="r" b="b" t="t" l="l"/>
              <a:pathLst>
                <a:path h="702310" w="702310">
                  <a:moveTo>
                    <a:pt x="0" y="135128"/>
                  </a:moveTo>
                  <a:cubicBezTo>
                    <a:pt x="0" y="60452"/>
                    <a:pt x="60452" y="0"/>
                    <a:pt x="135128" y="0"/>
                  </a:cubicBezTo>
                  <a:lnTo>
                    <a:pt x="567182" y="0"/>
                  </a:lnTo>
                  <a:lnTo>
                    <a:pt x="567182" y="6350"/>
                  </a:lnTo>
                  <a:lnTo>
                    <a:pt x="567182" y="0"/>
                  </a:lnTo>
                  <a:cubicBezTo>
                    <a:pt x="641731" y="0"/>
                    <a:pt x="702310" y="60452"/>
                    <a:pt x="702310" y="135128"/>
                  </a:cubicBezTo>
                  <a:lnTo>
                    <a:pt x="695960" y="135128"/>
                  </a:lnTo>
                  <a:lnTo>
                    <a:pt x="702310" y="135128"/>
                  </a:lnTo>
                  <a:lnTo>
                    <a:pt x="702310" y="567182"/>
                  </a:lnTo>
                  <a:lnTo>
                    <a:pt x="695960" y="567182"/>
                  </a:lnTo>
                  <a:lnTo>
                    <a:pt x="702310" y="567182"/>
                  </a:lnTo>
                  <a:cubicBezTo>
                    <a:pt x="702310" y="641731"/>
                    <a:pt x="641858" y="702310"/>
                    <a:pt x="567182" y="702310"/>
                  </a:cubicBezTo>
                  <a:lnTo>
                    <a:pt x="567182" y="695960"/>
                  </a:lnTo>
                  <a:lnTo>
                    <a:pt x="567182" y="702310"/>
                  </a:lnTo>
                  <a:lnTo>
                    <a:pt x="135128" y="702310"/>
                  </a:lnTo>
                  <a:lnTo>
                    <a:pt x="135128" y="695960"/>
                  </a:lnTo>
                  <a:lnTo>
                    <a:pt x="135128" y="702310"/>
                  </a:lnTo>
                  <a:cubicBezTo>
                    <a:pt x="60452" y="702310"/>
                    <a:pt x="0" y="641731"/>
                    <a:pt x="0" y="567182"/>
                  </a:cubicBezTo>
                  <a:lnTo>
                    <a:pt x="0" y="135128"/>
                  </a:lnTo>
                  <a:lnTo>
                    <a:pt x="6350" y="135128"/>
                  </a:lnTo>
                  <a:lnTo>
                    <a:pt x="0" y="135128"/>
                  </a:lnTo>
                  <a:moveTo>
                    <a:pt x="12700" y="135128"/>
                  </a:moveTo>
                  <a:lnTo>
                    <a:pt x="12700" y="567182"/>
                  </a:lnTo>
                  <a:lnTo>
                    <a:pt x="6350" y="567182"/>
                  </a:lnTo>
                  <a:lnTo>
                    <a:pt x="12700" y="567182"/>
                  </a:lnTo>
                  <a:cubicBezTo>
                    <a:pt x="12700" y="634746"/>
                    <a:pt x="67437" y="689610"/>
                    <a:pt x="135128" y="689610"/>
                  </a:cubicBezTo>
                  <a:lnTo>
                    <a:pt x="567182" y="689610"/>
                  </a:lnTo>
                  <a:cubicBezTo>
                    <a:pt x="634746" y="689610"/>
                    <a:pt x="689610" y="634873"/>
                    <a:pt x="689610" y="567182"/>
                  </a:cubicBezTo>
                  <a:lnTo>
                    <a:pt x="689610" y="135128"/>
                  </a:lnTo>
                  <a:cubicBezTo>
                    <a:pt x="689610" y="67437"/>
                    <a:pt x="634746" y="12700"/>
                    <a:pt x="567182" y="12700"/>
                  </a:cubicBezTo>
                  <a:lnTo>
                    <a:pt x="135128" y="12700"/>
                  </a:lnTo>
                  <a:lnTo>
                    <a:pt x="135128" y="6350"/>
                  </a:lnTo>
                  <a:lnTo>
                    <a:pt x="135128" y="12700"/>
                  </a:lnTo>
                  <a:cubicBezTo>
                    <a:pt x="67437" y="12700"/>
                    <a:pt x="12700" y="67437"/>
                    <a:pt x="12700" y="135128"/>
                  </a:cubicBezTo>
                  <a:close/>
                </a:path>
              </a:pathLst>
            </a:custGeom>
            <a:solidFill>
              <a:srgbClr val="56565B"/>
            </a:solidFill>
          </p:spPr>
        </p:sp>
      </p:grpSp>
      <p:sp>
        <p:nvSpPr>
          <p:cNvPr name="TextBox 16" id="16"/>
          <p:cNvSpPr txBox="true"/>
          <p:nvPr/>
        </p:nvSpPr>
        <p:spPr>
          <a:xfrm rot="0">
            <a:off x="7748663" y="2202954"/>
            <a:ext cx="344686" cy="354013"/>
          </a:xfrm>
          <a:prstGeom prst="rect">
            <a:avLst/>
          </a:prstGeom>
        </p:spPr>
        <p:txBody>
          <a:bodyPr anchor="t" rtlCol="false" tIns="0" lIns="0" bIns="0" rIns="0">
            <a:spAutoFit/>
          </a:bodyPr>
          <a:lstStyle/>
          <a:p>
            <a:pPr algn="ctr">
              <a:lnSpc>
                <a:spcPts val="2687"/>
              </a:lnSpc>
            </a:pPr>
            <a:r>
              <a:rPr lang="en-US" sz="2687" b="true">
                <a:solidFill>
                  <a:srgbClr val="CFD0D8"/>
                </a:solidFill>
                <a:latin typeface="TT Commons Pro Bold"/>
                <a:ea typeface="TT Commons Pro Bold"/>
                <a:cs typeface="TT Commons Pro Bold"/>
                <a:sym typeface="TT Commons Pro Bold"/>
              </a:rPr>
              <a:t>1</a:t>
            </a:r>
          </a:p>
        </p:txBody>
      </p:sp>
      <p:sp>
        <p:nvSpPr>
          <p:cNvPr name="TextBox 17" id="17"/>
          <p:cNvSpPr txBox="true"/>
          <p:nvPr/>
        </p:nvSpPr>
        <p:spPr>
          <a:xfrm rot="0">
            <a:off x="9070479" y="2172146"/>
            <a:ext cx="2873574" cy="357188"/>
          </a:xfrm>
          <a:prstGeom prst="rect">
            <a:avLst/>
          </a:prstGeom>
        </p:spPr>
        <p:txBody>
          <a:bodyPr anchor="t" rtlCol="false" tIns="0" lIns="0" bIns="0" rIns="0">
            <a:spAutoFit/>
          </a:bodyPr>
          <a:lstStyle/>
          <a:p>
            <a:pPr algn="l">
              <a:lnSpc>
                <a:spcPts val="2812"/>
              </a:lnSpc>
            </a:pPr>
            <a:r>
              <a:rPr lang="en-US" sz="2249">
                <a:solidFill>
                  <a:srgbClr val="CFD0D8"/>
                </a:solidFill>
                <a:latin typeface="League Spartan"/>
                <a:ea typeface="League Spartan"/>
                <a:cs typeface="League Spartan"/>
                <a:sym typeface="League Spartan"/>
              </a:rPr>
              <a:t>Motion Detection</a:t>
            </a:r>
          </a:p>
        </p:txBody>
      </p:sp>
      <p:sp>
        <p:nvSpPr>
          <p:cNvPr name="TextBox 18" id="18"/>
          <p:cNvSpPr txBox="true"/>
          <p:nvPr/>
        </p:nvSpPr>
        <p:spPr>
          <a:xfrm rot="0">
            <a:off x="9070479" y="2602409"/>
            <a:ext cx="8412956" cy="376101"/>
          </a:xfrm>
          <a:prstGeom prst="rect">
            <a:avLst/>
          </a:prstGeom>
        </p:spPr>
        <p:txBody>
          <a:bodyPr anchor="t" rtlCol="false" tIns="0" lIns="0" bIns="0" rIns="0">
            <a:spAutoFit/>
          </a:bodyPr>
          <a:lstStyle/>
          <a:p>
            <a:pPr algn="l">
              <a:lnSpc>
                <a:spcPts val="3203"/>
              </a:lnSpc>
            </a:pPr>
            <a:r>
              <a:rPr lang="en-US" sz="1950">
                <a:solidFill>
                  <a:srgbClr val="CFD0D8"/>
                </a:solidFill>
                <a:latin typeface="TT Commons Pro"/>
                <a:ea typeface="TT Commons Pro"/>
                <a:cs typeface="TT Commons Pro"/>
                <a:sym typeface="TT Commons Pro"/>
              </a:rPr>
              <a:t>PIR sensor (A3) detects presence and triggers LCD activation prompt</a:t>
            </a:r>
          </a:p>
        </p:txBody>
      </p:sp>
      <p:grpSp>
        <p:nvGrpSpPr>
          <p:cNvPr name="Group 19" id="19"/>
          <p:cNvGrpSpPr/>
          <p:nvPr/>
        </p:nvGrpSpPr>
        <p:grpSpPr>
          <a:xfrm rot="0">
            <a:off x="8151094" y="3759994"/>
            <a:ext cx="689521" cy="28575"/>
            <a:chOff x="0" y="0"/>
            <a:chExt cx="919362" cy="38100"/>
          </a:xfrm>
        </p:grpSpPr>
        <p:sp>
          <p:nvSpPr>
            <p:cNvPr name="Freeform 20" id="20"/>
            <p:cNvSpPr/>
            <p:nvPr/>
          </p:nvSpPr>
          <p:spPr>
            <a:xfrm flipH="false" flipV="false" rot="0">
              <a:off x="0" y="0"/>
              <a:ext cx="919353" cy="38100"/>
            </a:xfrm>
            <a:custGeom>
              <a:avLst/>
              <a:gdLst/>
              <a:ahLst/>
              <a:cxnLst/>
              <a:rect r="r" b="b" t="t" l="l"/>
              <a:pathLst>
                <a:path h="38100" w="919353">
                  <a:moveTo>
                    <a:pt x="0" y="19050"/>
                  </a:moveTo>
                  <a:cubicBezTo>
                    <a:pt x="0" y="8509"/>
                    <a:pt x="8509" y="0"/>
                    <a:pt x="19050" y="0"/>
                  </a:cubicBezTo>
                  <a:lnTo>
                    <a:pt x="900303" y="0"/>
                  </a:lnTo>
                  <a:cubicBezTo>
                    <a:pt x="910844" y="0"/>
                    <a:pt x="919353" y="8509"/>
                    <a:pt x="919353" y="19050"/>
                  </a:cubicBezTo>
                  <a:cubicBezTo>
                    <a:pt x="919353" y="29591"/>
                    <a:pt x="910844" y="38100"/>
                    <a:pt x="900303" y="38100"/>
                  </a:cubicBezTo>
                  <a:lnTo>
                    <a:pt x="19050" y="38100"/>
                  </a:lnTo>
                  <a:cubicBezTo>
                    <a:pt x="8509" y="38100"/>
                    <a:pt x="0" y="29591"/>
                    <a:pt x="0" y="19050"/>
                  </a:cubicBezTo>
                  <a:close/>
                </a:path>
              </a:pathLst>
            </a:custGeom>
            <a:solidFill>
              <a:srgbClr val="56565B"/>
            </a:solidFill>
          </p:spPr>
        </p:sp>
      </p:grpSp>
      <p:grpSp>
        <p:nvGrpSpPr>
          <p:cNvPr name="Group 21" id="21"/>
          <p:cNvGrpSpPr/>
          <p:nvPr/>
        </p:nvGrpSpPr>
        <p:grpSpPr>
          <a:xfrm rot="0">
            <a:off x="7657727" y="3511004"/>
            <a:ext cx="526702" cy="526702"/>
            <a:chOff x="0" y="0"/>
            <a:chExt cx="702270" cy="702270"/>
          </a:xfrm>
        </p:grpSpPr>
        <p:sp>
          <p:nvSpPr>
            <p:cNvPr name="Freeform 22" id="22"/>
            <p:cNvSpPr/>
            <p:nvPr/>
          </p:nvSpPr>
          <p:spPr>
            <a:xfrm flipH="false" flipV="false" rot="0">
              <a:off x="6350" y="6350"/>
              <a:ext cx="689610" cy="689610"/>
            </a:xfrm>
            <a:custGeom>
              <a:avLst/>
              <a:gdLst/>
              <a:ahLst/>
              <a:cxnLst/>
              <a:rect r="r" b="b" t="t" l="l"/>
              <a:pathLst>
                <a:path h="689610" w="689610">
                  <a:moveTo>
                    <a:pt x="0" y="128778"/>
                  </a:moveTo>
                  <a:cubicBezTo>
                    <a:pt x="0" y="57658"/>
                    <a:pt x="57658" y="0"/>
                    <a:pt x="128778" y="0"/>
                  </a:cubicBezTo>
                  <a:lnTo>
                    <a:pt x="560832" y="0"/>
                  </a:lnTo>
                  <a:cubicBezTo>
                    <a:pt x="631952" y="0"/>
                    <a:pt x="689610" y="57658"/>
                    <a:pt x="689610" y="128778"/>
                  </a:cubicBezTo>
                  <a:lnTo>
                    <a:pt x="689610" y="560832"/>
                  </a:lnTo>
                  <a:cubicBezTo>
                    <a:pt x="689610" y="631952"/>
                    <a:pt x="631952" y="689610"/>
                    <a:pt x="560832" y="689610"/>
                  </a:cubicBezTo>
                  <a:lnTo>
                    <a:pt x="128778" y="689610"/>
                  </a:lnTo>
                  <a:cubicBezTo>
                    <a:pt x="57658" y="689610"/>
                    <a:pt x="0" y="631952"/>
                    <a:pt x="0" y="560832"/>
                  </a:cubicBezTo>
                  <a:close/>
                </a:path>
              </a:pathLst>
            </a:custGeom>
            <a:solidFill>
              <a:srgbClr val="3D3D42"/>
            </a:solidFill>
          </p:spPr>
        </p:sp>
        <p:sp>
          <p:nvSpPr>
            <p:cNvPr name="Freeform 23" id="23"/>
            <p:cNvSpPr/>
            <p:nvPr/>
          </p:nvSpPr>
          <p:spPr>
            <a:xfrm flipH="false" flipV="false" rot="0">
              <a:off x="0" y="0"/>
              <a:ext cx="702310" cy="702310"/>
            </a:xfrm>
            <a:custGeom>
              <a:avLst/>
              <a:gdLst/>
              <a:ahLst/>
              <a:cxnLst/>
              <a:rect r="r" b="b" t="t" l="l"/>
              <a:pathLst>
                <a:path h="702310" w="702310">
                  <a:moveTo>
                    <a:pt x="0" y="135128"/>
                  </a:moveTo>
                  <a:cubicBezTo>
                    <a:pt x="0" y="60452"/>
                    <a:pt x="60452" y="0"/>
                    <a:pt x="135128" y="0"/>
                  </a:cubicBezTo>
                  <a:lnTo>
                    <a:pt x="567182" y="0"/>
                  </a:lnTo>
                  <a:lnTo>
                    <a:pt x="567182" y="6350"/>
                  </a:lnTo>
                  <a:lnTo>
                    <a:pt x="567182" y="0"/>
                  </a:lnTo>
                  <a:cubicBezTo>
                    <a:pt x="641731" y="0"/>
                    <a:pt x="702310" y="60452"/>
                    <a:pt x="702310" y="135128"/>
                  </a:cubicBezTo>
                  <a:lnTo>
                    <a:pt x="695960" y="135128"/>
                  </a:lnTo>
                  <a:lnTo>
                    <a:pt x="702310" y="135128"/>
                  </a:lnTo>
                  <a:lnTo>
                    <a:pt x="702310" y="567182"/>
                  </a:lnTo>
                  <a:lnTo>
                    <a:pt x="695960" y="567182"/>
                  </a:lnTo>
                  <a:lnTo>
                    <a:pt x="702310" y="567182"/>
                  </a:lnTo>
                  <a:cubicBezTo>
                    <a:pt x="702310" y="641731"/>
                    <a:pt x="641858" y="702310"/>
                    <a:pt x="567182" y="702310"/>
                  </a:cubicBezTo>
                  <a:lnTo>
                    <a:pt x="567182" y="695960"/>
                  </a:lnTo>
                  <a:lnTo>
                    <a:pt x="567182" y="702310"/>
                  </a:lnTo>
                  <a:lnTo>
                    <a:pt x="135128" y="702310"/>
                  </a:lnTo>
                  <a:lnTo>
                    <a:pt x="135128" y="695960"/>
                  </a:lnTo>
                  <a:lnTo>
                    <a:pt x="135128" y="702310"/>
                  </a:lnTo>
                  <a:cubicBezTo>
                    <a:pt x="60452" y="702310"/>
                    <a:pt x="0" y="641731"/>
                    <a:pt x="0" y="567182"/>
                  </a:cubicBezTo>
                  <a:lnTo>
                    <a:pt x="0" y="135128"/>
                  </a:lnTo>
                  <a:lnTo>
                    <a:pt x="6350" y="135128"/>
                  </a:lnTo>
                  <a:lnTo>
                    <a:pt x="0" y="135128"/>
                  </a:lnTo>
                  <a:moveTo>
                    <a:pt x="12700" y="135128"/>
                  </a:moveTo>
                  <a:lnTo>
                    <a:pt x="12700" y="567182"/>
                  </a:lnTo>
                  <a:lnTo>
                    <a:pt x="6350" y="567182"/>
                  </a:lnTo>
                  <a:lnTo>
                    <a:pt x="12700" y="567182"/>
                  </a:lnTo>
                  <a:cubicBezTo>
                    <a:pt x="12700" y="634746"/>
                    <a:pt x="67437" y="689610"/>
                    <a:pt x="135128" y="689610"/>
                  </a:cubicBezTo>
                  <a:lnTo>
                    <a:pt x="567182" y="689610"/>
                  </a:lnTo>
                  <a:cubicBezTo>
                    <a:pt x="634746" y="689610"/>
                    <a:pt x="689610" y="634873"/>
                    <a:pt x="689610" y="567182"/>
                  </a:cubicBezTo>
                  <a:lnTo>
                    <a:pt x="689610" y="135128"/>
                  </a:lnTo>
                  <a:cubicBezTo>
                    <a:pt x="689610" y="67437"/>
                    <a:pt x="634746" y="12700"/>
                    <a:pt x="567182" y="12700"/>
                  </a:cubicBezTo>
                  <a:lnTo>
                    <a:pt x="135128" y="12700"/>
                  </a:lnTo>
                  <a:lnTo>
                    <a:pt x="135128" y="6350"/>
                  </a:lnTo>
                  <a:lnTo>
                    <a:pt x="135128" y="12700"/>
                  </a:lnTo>
                  <a:cubicBezTo>
                    <a:pt x="67437" y="12700"/>
                    <a:pt x="12700" y="67437"/>
                    <a:pt x="12700" y="135128"/>
                  </a:cubicBezTo>
                  <a:close/>
                </a:path>
              </a:pathLst>
            </a:custGeom>
            <a:solidFill>
              <a:srgbClr val="56565B"/>
            </a:solidFill>
          </p:spPr>
        </p:sp>
      </p:grpSp>
      <p:sp>
        <p:nvSpPr>
          <p:cNvPr name="TextBox 24" id="24"/>
          <p:cNvSpPr txBox="true"/>
          <p:nvPr/>
        </p:nvSpPr>
        <p:spPr>
          <a:xfrm rot="0">
            <a:off x="7748663" y="3606404"/>
            <a:ext cx="344686" cy="354013"/>
          </a:xfrm>
          <a:prstGeom prst="rect">
            <a:avLst/>
          </a:prstGeom>
        </p:spPr>
        <p:txBody>
          <a:bodyPr anchor="t" rtlCol="false" tIns="0" lIns="0" bIns="0" rIns="0">
            <a:spAutoFit/>
          </a:bodyPr>
          <a:lstStyle/>
          <a:p>
            <a:pPr algn="ctr">
              <a:lnSpc>
                <a:spcPts val="2687"/>
              </a:lnSpc>
            </a:pPr>
            <a:r>
              <a:rPr lang="en-US" sz="2687" b="true">
                <a:solidFill>
                  <a:srgbClr val="CFD0D8"/>
                </a:solidFill>
                <a:latin typeface="TT Commons Pro Bold"/>
                <a:ea typeface="TT Commons Pro Bold"/>
                <a:cs typeface="TT Commons Pro Bold"/>
                <a:sym typeface="TT Commons Pro Bold"/>
              </a:rPr>
              <a:t>2</a:t>
            </a:r>
          </a:p>
        </p:txBody>
      </p:sp>
      <p:sp>
        <p:nvSpPr>
          <p:cNvPr name="TextBox 25" id="25"/>
          <p:cNvSpPr txBox="true"/>
          <p:nvPr/>
        </p:nvSpPr>
        <p:spPr>
          <a:xfrm rot="0">
            <a:off x="9070479" y="3575596"/>
            <a:ext cx="2873574" cy="357188"/>
          </a:xfrm>
          <a:prstGeom prst="rect">
            <a:avLst/>
          </a:prstGeom>
        </p:spPr>
        <p:txBody>
          <a:bodyPr anchor="t" rtlCol="false" tIns="0" lIns="0" bIns="0" rIns="0">
            <a:spAutoFit/>
          </a:bodyPr>
          <a:lstStyle/>
          <a:p>
            <a:pPr algn="l">
              <a:lnSpc>
                <a:spcPts val="2812"/>
              </a:lnSpc>
            </a:pPr>
            <a:r>
              <a:rPr lang="en-US" sz="2249">
                <a:solidFill>
                  <a:srgbClr val="CFD0D8"/>
                </a:solidFill>
                <a:latin typeface="League Spartan"/>
                <a:ea typeface="League Spartan"/>
                <a:cs typeface="League Spartan"/>
                <a:sym typeface="League Spartan"/>
              </a:rPr>
              <a:t>Authentication</a:t>
            </a:r>
          </a:p>
        </p:txBody>
      </p:sp>
      <p:sp>
        <p:nvSpPr>
          <p:cNvPr name="TextBox 26" id="26"/>
          <p:cNvSpPr txBox="true"/>
          <p:nvPr/>
        </p:nvSpPr>
        <p:spPr>
          <a:xfrm rot="0">
            <a:off x="9070479" y="4005857"/>
            <a:ext cx="8412956" cy="376101"/>
          </a:xfrm>
          <a:prstGeom prst="rect">
            <a:avLst/>
          </a:prstGeom>
        </p:spPr>
        <p:txBody>
          <a:bodyPr anchor="t" rtlCol="false" tIns="0" lIns="0" bIns="0" rIns="0">
            <a:spAutoFit/>
          </a:bodyPr>
          <a:lstStyle/>
          <a:p>
            <a:pPr algn="l">
              <a:lnSpc>
                <a:spcPts val="3203"/>
              </a:lnSpc>
            </a:pPr>
            <a:r>
              <a:rPr lang="en-US" sz="1950">
                <a:solidFill>
                  <a:srgbClr val="CFD0D8"/>
                </a:solidFill>
                <a:latin typeface="TT Commons Pro"/>
                <a:ea typeface="TT Commons Pro"/>
                <a:cs typeface="TT Commons Pro"/>
                <a:sym typeface="TT Commons Pro"/>
              </a:rPr>
              <a:t>User enters password via 4x4 keypad (D2–D9), displayed on I2C LCD (A4/A5)</a:t>
            </a:r>
          </a:p>
        </p:txBody>
      </p:sp>
      <p:grpSp>
        <p:nvGrpSpPr>
          <p:cNvPr name="Group 27" id="27"/>
          <p:cNvGrpSpPr/>
          <p:nvPr/>
        </p:nvGrpSpPr>
        <p:grpSpPr>
          <a:xfrm rot="0">
            <a:off x="8151094" y="5163442"/>
            <a:ext cx="689521" cy="28575"/>
            <a:chOff x="0" y="0"/>
            <a:chExt cx="919362" cy="38100"/>
          </a:xfrm>
        </p:grpSpPr>
        <p:sp>
          <p:nvSpPr>
            <p:cNvPr name="Freeform 28" id="28"/>
            <p:cNvSpPr/>
            <p:nvPr/>
          </p:nvSpPr>
          <p:spPr>
            <a:xfrm flipH="false" flipV="false" rot="0">
              <a:off x="0" y="0"/>
              <a:ext cx="919353" cy="38100"/>
            </a:xfrm>
            <a:custGeom>
              <a:avLst/>
              <a:gdLst/>
              <a:ahLst/>
              <a:cxnLst/>
              <a:rect r="r" b="b" t="t" l="l"/>
              <a:pathLst>
                <a:path h="38100" w="919353">
                  <a:moveTo>
                    <a:pt x="0" y="19050"/>
                  </a:moveTo>
                  <a:cubicBezTo>
                    <a:pt x="0" y="8509"/>
                    <a:pt x="8509" y="0"/>
                    <a:pt x="19050" y="0"/>
                  </a:cubicBezTo>
                  <a:lnTo>
                    <a:pt x="900303" y="0"/>
                  </a:lnTo>
                  <a:cubicBezTo>
                    <a:pt x="910844" y="0"/>
                    <a:pt x="919353" y="8509"/>
                    <a:pt x="919353" y="19050"/>
                  </a:cubicBezTo>
                  <a:cubicBezTo>
                    <a:pt x="919353" y="29591"/>
                    <a:pt x="910844" y="38100"/>
                    <a:pt x="900303" y="38100"/>
                  </a:cubicBezTo>
                  <a:lnTo>
                    <a:pt x="19050" y="38100"/>
                  </a:lnTo>
                  <a:cubicBezTo>
                    <a:pt x="8509" y="38100"/>
                    <a:pt x="0" y="29591"/>
                    <a:pt x="0" y="19050"/>
                  </a:cubicBezTo>
                  <a:close/>
                </a:path>
              </a:pathLst>
            </a:custGeom>
            <a:solidFill>
              <a:srgbClr val="56565B"/>
            </a:solidFill>
          </p:spPr>
        </p:sp>
      </p:grpSp>
      <p:grpSp>
        <p:nvGrpSpPr>
          <p:cNvPr name="Group 29" id="29"/>
          <p:cNvGrpSpPr/>
          <p:nvPr/>
        </p:nvGrpSpPr>
        <p:grpSpPr>
          <a:xfrm rot="0">
            <a:off x="7657727" y="4914454"/>
            <a:ext cx="526702" cy="526702"/>
            <a:chOff x="0" y="0"/>
            <a:chExt cx="702270" cy="702270"/>
          </a:xfrm>
        </p:grpSpPr>
        <p:sp>
          <p:nvSpPr>
            <p:cNvPr name="Freeform 30" id="30"/>
            <p:cNvSpPr/>
            <p:nvPr/>
          </p:nvSpPr>
          <p:spPr>
            <a:xfrm flipH="false" flipV="false" rot="0">
              <a:off x="6350" y="6350"/>
              <a:ext cx="689610" cy="689610"/>
            </a:xfrm>
            <a:custGeom>
              <a:avLst/>
              <a:gdLst/>
              <a:ahLst/>
              <a:cxnLst/>
              <a:rect r="r" b="b" t="t" l="l"/>
              <a:pathLst>
                <a:path h="689610" w="689610">
                  <a:moveTo>
                    <a:pt x="0" y="128778"/>
                  </a:moveTo>
                  <a:cubicBezTo>
                    <a:pt x="0" y="57658"/>
                    <a:pt x="57658" y="0"/>
                    <a:pt x="128778" y="0"/>
                  </a:cubicBezTo>
                  <a:lnTo>
                    <a:pt x="560832" y="0"/>
                  </a:lnTo>
                  <a:cubicBezTo>
                    <a:pt x="631952" y="0"/>
                    <a:pt x="689610" y="57658"/>
                    <a:pt x="689610" y="128778"/>
                  </a:cubicBezTo>
                  <a:lnTo>
                    <a:pt x="689610" y="560832"/>
                  </a:lnTo>
                  <a:cubicBezTo>
                    <a:pt x="689610" y="631952"/>
                    <a:pt x="631952" y="689610"/>
                    <a:pt x="560832" y="689610"/>
                  </a:cubicBezTo>
                  <a:lnTo>
                    <a:pt x="128778" y="689610"/>
                  </a:lnTo>
                  <a:cubicBezTo>
                    <a:pt x="57658" y="689610"/>
                    <a:pt x="0" y="631952"/>
                    <a:pt x="0" y="560832"/>
                  </a:cubicBezTo>
                  <a:close/>
                </a:path>
              </a:pathLst>
            </a:custGeom>
            <a:solidFill>
              <a:srgbClr val="3D3D42"/>
            </a:solidFill>
          </p:spPr>
        </p:sp>
        <p:sp>
          <p:nvSpPr>
            <p:cNvPr name="Freeform 31" id="31"/>
            <p:cNvSpPr/>
            <p:nvPr/>
          </p:nvSpPr>
          <p:spPr>
            <a:xfrm flipH="false" flipV="false" rot="0">
              <a:off x="0" y="0"/>
              <a:ext cx="702310" cy="702310"/>
            </a:xfrm>
            <a:custGeom>
              <a:avLst/>
              <a:gdLst/>
              <a:ahLst/>
              <a:cxnLst/>
              <a:rect r="r" b="b" t="t" l="l"/>
              <a:pathLst>
                <a:path h="702310" w="702310">
                  <a:moveTo>
                    <a:pt x="0" y="135128"/>
                  </a:moveTo>
                  <a:cubicBezTo>
                    <a:pt x="0" y="60452"/>
                    <a:pt x="60452" y="0"/>
                    <a:pt x="135128" y="0"/>
                  </a:cubicBezTo>
                  <a:lnTo>
                    <a:pt x="567182" y="0"/>
                  </a:lnTo>
                  <a:lnTo>
                    <a:pt x="567182" y="6350"/>
                  </a:lnTo>
                  <a:lnTo>
                    <a:pt x="567182" y="0"/>
                  </a:lnTo>
                  <a:cubicBezTo>
                    <a:pt x="641731" y="0"/>
                    <a:pt x="702310" y="60452"/>
                    <a:pt x="702310" y="135128"/>
                  </a:cubicBezTo>
                  <a:lnTo>
                    <a:pt x="695960" y="135128"/>
                  </a:lnTo>
                  <a:lnTo>
                    <a:pt x="702310" y="135128"/>
                  </a:lnTo>
                  <a:lnTo>
                    <a:pt x="702310" y="567182"/>
                  </a:lnTo>
                  <a:lnTo>
                    <a:pt x="695960" y="567182"/>
                  </a:lnTo>
                  <a:lnTo>
                    <a:pt x="702310" y="567182"/>
                  </a:lnTo>
                  <a:cubicBezTo>
                    <a:pt x="702310" y="641731"/>
                    <a:pt x="641858" y="702310"/>
                    <a:pt x="567182" y="702310"/>
                  </a:cubicBezTo>
                  <a:lnTo>
                    <a:pt x="567182" y="695960"/>
                  </a:lnTo>
                  <a:lnTo>
                    <a:pt x="567182" y="702310"/>
                  </a:lnTo>
                  <a:lnTo>
                    <a:pt x="135128" y="702310"/>
                  </a:lnTo>
                  <a:lnTo>
                    <a:pt x="135128" y="695960"/>
                  </a:lnTo>
                  <a:lnTo>
                    <a:pt x="135128" y="702310"/>
                  </a:lnTo>
                  <a:cubicBezTo>
                    <a:pt x="60452" y="702310"/>
                    <a:pt x="0" y="641731"/>
                    <a:pt x="0" y="567182"/>
                  </a:cubicBezTo>
                  <a:lnTo>
                    <a:pt x="0" y="135128"/>
                  </a:lnTo>
                  <a:lnTo>
                    <a:pt x="6350" y="135128"/>
                  </a:lnTo>
                  <a:lnTo>
                    <a:pt x="0" y="135128"/>
                  </a:lnTo>
                  <a:moveTo>
                    <a:pt x="12700" y="135128"/>
                  </a:moveTo>
                  <a:lnTo>
                    <a:pt x="12700" y="567182"/>
                  </a:lnTo>
                  <a:lnTo>
                    <a:pt x="6350" y="567182"/>
                  </a:lnTo>
                  <a:lnTo>
                    <a:pt x="12700" y="567182"/>
                  </a:lnTo>
                  <a:cubicBezTo>
                    <a:pt x="12700" y="634746"/>
                    <a:pt x="67437" y="689610"/>
                    <a:pt x="135128" y="689610"/>
                  </a:cubicBezTo>
                  <a:lnTo>
                    <a:pt x="567182" y="689610"/>
                  </a:lnTo>
                  <a:cubicBezTo>
                    <a:pt x="634746" y="689610"/>
                    <a:pt x="689610" y="634873"/>
                    <a:pt x="689610" y="567182"/>
                  </a:cubicBezTo>
                  <a:lnTo>
                    <a:pt x="689610" y="135128"/>
                  </a:lnTo>
                  <a:cubicBezTo>
                    <a:pt x="689610" y="67437"/>
                    <a:pt x="634746" y="12700"/>
                    <a:pt x="567182" y="12700"/>
                  </a:cubicBezTo>
                  <a:lnTo>
                    <a:pt x="135128" y="12700"/>
                  </a:lnTo>
                  <a:lnTo>
                    <a:pt x="135128" y="6350"/>
                  </a:lnTo>
                  <a:lnTo>
                    <a:pt x="135128" y="12700"/>
                  </a:lnTo>
                  <a:cubicBezTo>
                    <a:pt x="67437" y="12700"/>
                    <a:pt x="12700" y="67437"/>
                    <a:pt x="12700" y="135128"/>
                  </a:cubicBezTo>
                  <a:close/>
                </a:path>
              </a:pathLst>
            </a:custGeom>
            <a:solidFill>
              <a:srgbClr val="56565B"/>
            </a:solidFill>
          </p:spPr>
        </p:sp>
      </p:grpSp>
      <p:sp>
        <p:nvSpPr>
          <p:cNvPr name="TextBox 32" id="32"/>
          <p:cNvSpPr txBox="true"/>
          <p:nvPr/>
        </p:nvSpPr>
        <p:spPr>
          <a:xfrm rot="0">
            <a:off x="7748663" y="5009852"/>
            <a:ext cx="344686" cy="354013"/>
          </a:xfrm>
          <a:prstGeom prst="rect">
            <a:avLst/>
          </a:prstGeom>
        </p:spPr>
        <p:txBody>
          <a:bodyPr anchor="t" rtlCol="false" tIns="0" lIns="0" bIns="0" rIns="0">
            <a:spAutoFit/>
          </a:bodyPr>
          <a:lstStyle/>
          <a:p>
            <a:pPr algn="ctr">
              <a:lnSpc>
                <a:spcPts val="2687"/>
              </a:lnSpc>
            </a:pPr>
            <a:r>
              <a:rPr lang="en-US" sz="2687" b="true">
                <a:solidFill>
                  <a:srgbClr val="CFD0D8"/>
                </a:solidFill>
                <a:latin typeface="TT Commons Pro Bold"/>
                <a:ea typeface="TT Commons Pro Bold"/>
                <a:cs typeface="TT Commons Pro Bold"/>
                <a:sym typeface="TT Commons Pro Bold"/>
              </a:rPr>
              <a:t>3</a:t>
            </a:r>
          </a:p>
        </p:txBody>
      </p:sp>
      <p:sp>
        <p:nvSpPr>
          <p:cNvPr name="TextBox 33" id="33"/>
          <p:cNvSpPr txBox="true"/>
          <p:nvPr/>
        </p:nvSpPr>
        <p:spPr>
          <a:xfrm rot="0">
            <a:off x="9070479" y="4979045"/>
            <a:ext cx="3502521" cy="357188"/>
          </a:xfrm>
          <a:prstGeom prst="rect">
            <a:avLst/>
          </a:prstGeom>
        </p:spPr>
        <p:txBody>
          <a:bodyPr anchor="t" rtlCol="false" tIns="0" lIns="0" bIns="0" rIns="0">
            <a:spAutoFit/>
          </a:bodyPr>
          <a:lstStyle/>
          <a:p>
            <a:pPr algn="l">
              <a:lnSpc>
                <a:spcPts val="2812"/>
              </a:lnSpc>
            </a:pPr>
            <a:r>
              <a:rPr lang="en-US" sz="2249">
                <a:solidFill>
                  <a:srgbClr val="CFD0D8"/>
                </a:solidFill>
                <a:latin typeface="League Spartan"/>
                <a:ea typeface="League Spartan"/>
                <a:cs typeface="League Spartan"/>
                <a:sym typeface="League Spartan"/>
              </a:rPr>
              <a:t>Validation &amp; Response</a:t>
            </a:r>
          </a:p>
        </p:txBody>
      </p:sp>
      <p:sp>
        <p:nvSpPr>
          <p:cNvPr name="TextBox 34" id="34"/>
          <p:cNvSpPr txBox="true"/>
          <p:nvPr/>
        </p:nvSpPr>
        <p:spPr>
          <a:xfrm rot="0">
            <a:off x="9070479" y="5409307"/>
            <a:ext cx="8412956" cy="776151"/>
          </a:xfrm>
          <a:prstGeom prst="rect">
            <a:avLst/>
          </a:prstGeom>
        </p:spPr>
        <p:txBody>
          <a:bodyPr anchor="t" rtlCol="false" tIns="0" lIns="0" bIns="0" rIns="0">
            <a:spAutoFit/>
          </a:bodyPr>
          <a:lstStyle/>
          <a:p>
            <a:pPr algn="l">
              <a:lnSpc>
                <a:spcPts val="3203"/>
              </a:lnSpc>
            </a:pPr>
            <a:r>
              <a:rPr lang="en-US" sz="1950">
                <a:solidFill>
                  <a:srgbClr val="CFD0D8"/>
                </a:solidFill>
                <a:latin typeface="TT Commons Pro"/>
                <a:ea typeface="TT Commons Pro"/>
                <a:cs typeface="TT Commons Pro"/>
                <a:sym typeface="TT Commons Pro"/>
              </a:rPr>
              <a:t>Correct: Servo unlocks (D10), green LED (D12), short beep. Incorrect: Red LED (D13), long buzzer alert (D11)</a:t>
            </a:r>
          </a:p>
        </p:txBody>
      </p:sp>
      <p:grpSp>
        <p:nvGrpSpPr>
          <p:cNvPr name="Group 35" id="35"/>
          <p:cNvGrpSpPr/>
          <p:nvPr/>
        </p:nvGrpSpPr>
        <p:grpSpPr>
          <a:xfrm rot="0">
            <a:off x="8151094" y="6934795"/>
            <a:ext cx="689521" cy="28575"/>
            <a:chOff x="0" y="0"/>
            <a:chExt cx="919362" cy="38100"/>
          </a:xfrm>
        </p:grpSpPr>
        <p:sp>
          <p:nvSpPr>
            <p:cNvPr name="Freeform 36" id="36"/>
            <p:cNvSpPr/>
            <p:nvPr/>
          </p:nvSpPr>
          <p:spPr>
            <a:xfrm flipH="false" flipV="false" rot="0">
              <a:off x="0" y="0"/>
              <a:ext cx="919353" cy="38100"/>
            </a:xfrm>
            <a:custGeom>
              <a:avLst/>
              <a:gdLst/>
              <a:ahLst/>
              <a:cxnLst/>
              <a:rect r="r" b="b" t="t" l="l"/>
              <a:pathLst>
                <a:path h="38100" w="919353">
                  <a:moveTo>
                    <a:pt x="0" y="19050"/>
                  </a:moveTo>
                  <a:cubicBezTo>
                    <a:pt x="0" y="8509"/>
                    <a:pt x="8509" y="0"/>
                    <a:pt x="19050" y="0"/>
                  </a:cubicBezTo>
                  <a:lnTo>
                    <a:pt x="900303" y="0"/>
                  </a:lnTo>
                  <a:cubicBezTo>
                    <a:pt x="910844" y="0"/>
                    <a:pt x="919353" y="8509"/>
                    <a:pt x="919353" y="19050"/>
                  </a:cubicBezTo>
                  <a:cubicBezTo>
                    <a:pt x="919353" y="29591"/>
                    <a:pt x="910844" y="38100"/>
                    <a:pt x="900303" y="38100"/>
                  </a:cubicBezTo>
                  <a:lnTo>
                    <a:pt x="19050" y="38100"/>
                  </a:lnTo>
                  <a:cubicBezTo>
                    <a:pt x="8509" y="38100"/>
                    <a:pt x="0" y="29591"/>
                    <a:pt x="0" y="19050"/>
                  </a:cubicBezTo>
                  <a:close/>
                </a:path>
              </a:pathLst>
            </a:custGeom>
            <a:solidFill>
              <a:srgbClr val="56565B"/>
            </a:solidFill>
          </p:spPr>
        </p:sp>
      </p:grpSp>
      <p:grpSp>
        <p:nvGrpSpPr>
          <p:cNvPr name="Group 37" id="37"/>
          <p:cNvGrpSpPr/>
          <p:nvPr/>
        </p:nvGrpSpPr>
        <p:grpSpPr>
          <a:xfrm rot="0">
            <a:off x="7657727" y="6685806"/>
            <a:ext cx="526702" cy="526702"/>
            <a:chOff x="0" y="0"/>
            <a:chExt cx="702270" cy="702270"/>
          </a:xfrm>
        </p:grpSpPr>
        <p:sp>
          <p:nvSpPr>
            <p:cNvPr name="Freeform 38" id="38"/>
            <p:cNvSpPr/>
            <p:nvPr/>
          </p:nvSpPr>
          <p:spPr>
            <a:xfrm flipH="false" flipV="false" rot="0">
              <a:off x="6350" y="6350"/>
              <a:ext cx="689610" cy="689610"/>
            </a:xfrm>
            <a:custGeom>
              <a:avLst/>
              <a:gdLst/>
              <a:ahLst/>
              <a:cxnLst/>
              <a:rect r="r" b="b" t="t" l="l"/>
              <a:pathLst>
                <a:path h="689610" w="689610">
                  <a:moveTo>
                    <a:pt x="0" y="128778"/>
                  </a:moveTo>
                  <a:cubicBezTo>
                    <a:pt x="0" y="57658"/>
                    <a:pt x="57658" y="0"/>
                    <a:pt x="128778" y="0"/>
                  </a:cubicBezTo>
                  <a:lnTo>
                    <a:pt x="560832" y="0"/>
                  </a:lnTo>
                  <a:cubicBezTo>
                    <a:pt x="631952" y="0"/>
                    <a:pt x="689610" y="57658"/>
                    <a:pt x="689610" y="128778"/>
                  </a:cubicBezTo>
                  <a:lnTo>
                    <a:pt x="689610" y="560832"/>
                  </a:lnTo>
                  <a:cubicBezTo>
                    <a:pt x="689610" y="631952"/>
                    <a:pt x="631952" y="689610"/>
                    <a:pt x="560832" y="689610"/>
                  </a:cubicBezTo>
                  <a:lnTo>
                    <a:pt x="128778" y="689610"/>
                  </a:lnTo>
                  <a:cubicBezTo>
                    <a:pt x="57658" y="689610"/>
                    <a:pt x="0" y="631952"/>
                    <a:pt x="0" y="560832"/>
                  </a:cubicBezTo>
                  <a:close/>
                </a:path>
              </a:pathLst>
            </a:custGeom>
            <a:solidFill>
              <a:srgbClr val="3D3D42"/>
            </a:solidFill>
          </p:spPr>
        </p:sp>
        <p:sp>
          <p:nvSpPr>
            <p:cNvPr name="Freeform 39" id="39"/>
            <p:cNvSpPr/>
            <p:nvPr/>
          </p:nvSpPr>
          <p:spPr>
            <a:xfrm flipH="false" flipV="false" rot="0">
              <a:off x="0" y="0"/>
              <a:ext cx="702310" cy="702310"/>
            </a:xfrm>
            <a:custGeom>
              <a:avLst/>
              <a:gdLst/>
              <a:ahLst/>
              <a:cxnLst/>
              <a:rect r="r" b="b" t="t" l="l"/>
              <a:pathLst>
                <a:path h="702310" w="702310">
                  <a:moveTo>
                    <a:pt x="0" y="135128"/>
                  </a:moveTo>
                  <a:cubicBezTo>
                    <a:pt x="0" y="60452"/>
                    <a:pt x="60452" y="0"/>
                    <a:pt x="135128" y="0"/>
                  </a:cubicBezTo>
                  <a:lnTo>
                    <a:pt x="567182" y="0"/>
                  </a:lnTo>
                  <a:lnTo>
                    <a:pt x="567182" y="6350"/>
                  </a:lnTo>
                  <a:lnTo>
                    <a:pt x="567182" y="0"/>
                  </a:lnTo>
                  <a:cubicBezTo>
                    <a:pt x="641731" y="0"/>
                    <a:pt x="702310" y="60452"/>
                    <a:pt x="702310" y="135128"/>
                  </a:cubicBezTo>
                  <a:lnTo>
                    <a:pt x="695960" y="135128"/>
                  </a:lnTo>
                  <a:lnTo>
                    <a:pt x="702310" y="135128"/>
                  </a:lnTo>
                  <a:lnTo>
                    <a:pt x="702310" y="567182"/>
                  </a:lnTo>
                  <a:lnTo>
                    <a:pt x="695960" y="567182"/>
                  </a:lnTo>
                  <a:lnTo>
                    <a:pt x="702310" y="567182"/>
                  </a:lnTo>
                  <a:cubicBezTo>
                    <a:pt x="702310" y="641731"/>
                    <a:pt x="641858" y="702310"/>
                    <a:pt x="567182" y="702310"/>
                  </a:cubicBezTo>
                  <a:lnTo>
                    <a:pt x="567182" y="695960"/>
                  </a:lnTo>
                  <a:lnTo>
                    <a:pt x="567182" y="702310"/>
                  </a:lnTo>
                  <a:lnTo>
                    <a:pt x="135128" y="702310"/>
                  </a:lnTo>
                  <a:lnTo>
                    <a:pt x="135128" y="695960"/>
                  </a:lnTo>
                  <a:lnTo>
                    <a:pt x="135128" y="702310"/>
                  </a:lnTo>
                  <a:cubicBezTo>
                    <a:pt x="60452" y="702310"/>
                    <a:pt x="0" y="641731"/>
                    <a:pt x="0" y="567182"/>
                  </a:cubicBezTo>
                  <a:lnTo>
                    <a:pt x="0" y="135128"/>
                  </a:lnTo>
                  <a:lnTo>
                    <a:pt x="6350" y="135128"/>
                  </a:lnTo>
                  <a:lnTo>
                    <a:pt x="0" y="135128"/>
                  </a:lnTo>
                  <a:moveTo>
                    <a:pt x="12700" y="135128"/>
                  </a:moveTo>
                  <a:lnTo>
                    <a:pt x="12700" y="567182"/>
                  </a:lnTo>
                  <a:lnTo>
                    <a:pt x="6350" y="567182"/>
                  </a:lnTo>
                  <a:lnTo>
                    <a:pt x="12700" y="567182"/>
                  </a:lnTo>
                  <a:cubicBezTo>
                    <a:pt x="12700" y="634746"/>
                    <a:pt x="67437" y="689610"/>
                    <a:pt x="135128" y="689610"/>
                  </a:cubicBezTo>
                  <a:lnTo>
                    <a:pt x="567182" y="689610"/>
                  </a:lnTo>
                  <a:cubicBezTo>
                    <a:pt x="634746" y="689610"/>
                    <a:pt x="689610" y="634873"/>
                    <a:pt x="689610" y="567182"/>
                  </a:cubicBezTo>
                  <a:lnTo>
                    <a:pt x="689610" y="135128"/>
                  </a:lnTo>
                  <a:cubicBezTo>
                    <a:pt x="689610" y="67437"/>
                    <a:pt x="634746" y="12700"/>
                    <a:pt x="567182" y="12700"/>
                  </a:cubicBezTo>
                  <a:lnTo>
                    <a:pt x="135128" y="12700"/>
                  </a:lnTo>
                  <a:lnTo>
                    <a:pt x="135128" y="6350"/>
                  </a:lnTo>
                  <a:lnTo>
                    <a:pt x="135128" y="12700"/>
                  </a:lnTo>
                  <a:cubicBezTo>
                    <a:pt x="67437" y="12700"/>
                    <a:pt x="12700" y="67437"/>
                    <a:pt x="12700" y="135128"/>
                  </a:cubicBezTo>
                  <a:close/>
                </a:path>
              </a:pathLst>
            </a:custGeom>
            <a:solidFill>
              <a:srgbClr val="56565B"/>
            </a:solidFill>
          </p:spPr>
        </p:sp>
      </p:grpSp>
      <p:sp>
        <p:nvSpPr>
          <p:cNvPr name="TextBox 40" id="40"/>
          <p:cNvSpPr txBox="true"/>
          <p:nvPr/>
        </p:nvSpPr>
        <p:spPr>
          <a:xfrm rot="0">
            <a:off x="7748663" y="6781205"/>
            <a:ext cx="344686" cy="354013"/>
          </a:xfrm>
          <a:prstGeom prst="rect">
            <a:avLst/>
          </a:prstGeom>
        </p:spPr>
        <p:txBody>
          <a:bodyPr anchor="t" rtlCol="false" tIns="0" lIns="0" bIns="0" rIns="0">
            <a:spAutoFit/>
          </a:bodyPr>
          <a:lstStyle/>
          <a:p>
            <a:pPr algn="ctr">
              <a:lnSpc>
                <a:spcPts val="2687"/>
              </a:lnSpc>
            </a:pPr>
            <a:r>
              <a:rPr lang="en-US" sz="2687" b="true">
                <a:solidFill>
                  <a:srgbClr val="CFD0D8"/>
                </a:solidFill>
                <a:latin typeface="TT Commons Pro Bold"/>
                <a:ea typeface="TT Commons Pro Bold"/>
                <a:cs typeface="TT Commons Pro Bold"/>
                <a:sym typeface="TT Commons Pro Bold"/>
              </a:rPr>
              <a:t>4</a:t>
            </a:r>
          </a:p>
        </p:txBody>
      </p:sp>
      <p:sp>
        <p:nvSpPr>
          <p:cNvPr name="TextBox 41" id="41"/>
          <p:cNvSpPr txBox="true"/>
          <p:nvPr/>
        </p:nvSpPr>
        <p:spPr>
          <a:xfrm rot="0">
            <a:off x="9070479" y="6750397"/>
            <a:ext cx="2873574" cy="357188"/>
          </a:xfrm>
          <a:prstGeom prst="rect">
            <a:avLst/>
          </a:prstGeom>
        </p:spPr>
        <p:txBody>
          <a:bodyPr anchor="t" rtlCol="false" tIns="0" lIns="0" bIns="0" rIns="0">
            <a:spAutoFit/>
          </a:bodyPr>
          <a:lstStyle/>
          <a:p>
            <a:pPr algn="l">
              <a:lnSpc>
                <a:spcPts val="2812"/>
              </a:lnSpc>
            </a:pPr>
            <a:r>
              <a:rPr lang="en-US" sz="2249">
                <a:solidFill>
                  <a:srgbClr val="CFD0D8"/>
                </a:solidFill>
                <a:latin typeface="League Spartan"/>
                <a:ea typeface="League Spartan"/>
                <a:cs typeface="League Spartan"/>
                <a:sym typeface="League Spartan"/>
              </a:rPr>
              <a:t>System Reset</a:t>
            </a:r>
          </a:p>
        </p:txBody>
      </p:sp>
      <p:sp>
        <p:nvSpPr>
          <p:cNvPr name="TextBox 42" id="42"/>
          <p:cNvSpPr txBox="true"/>
          <p:nvPr/>
        </p:nvSpPr>
        <p:spPr>
          <a:xfrm rot="0">
            <a:off x="9070479" y="7180660"/>
            <a:ext cx="8412956" cy="376101"/>
          </a:xfrm>
          <a:prstGeom prst="rect">
            <a:avLst/>
          </a:prstGeom>
        </p:spPr>
        <p:txBody>
          <a:bodyPr anchor="t" rtlCol="false" tIns="0" lIns="0" bIns="0" rIns="0">
            <a:spAutoFit/>
          </a:bodyPr>
          <a:lstStyle/>
          <a:p>
            <a:pPr algn="l">
              <a:lnSpc>
                <a:spcPts val="3203"/>
              </a:lnSpc>
            </a:pPr>
            <a:r>
              <a:rPr lang="en-US" sz="1950">
                <a:solidFill>
                  <a:srgbClr val="CFD0D8"/>
                </a:solidFill>
                <a:latin typeface="TT Commons Pro"/>
                <a:ea typeface="TT Commons Pro"/>
                <a:cs typeface="TT Commons Pro"/>
                <a:sym typeface="TT Commons Pro"/>
              </a:rPr>
              <a:t>Automatic timeout returns system to standby mode after access attempt</a:t>
            </a:r>
          </a:p>
        </p:txBody>
      </p:sp>
      <p:grpSp>
        <p:nvGrpSpPr>
          <p:cNvPr name="Group 43" id="43"/>
          <p:cNvGrpSpPr/>
          <p:nvPr/>
        </p:nvGrpSpPr>
        <p:grpSpPr>
          <a:xfrm rot="0">
            <a:off x="7662565" y="7892802"/>
            <a:ext cx="9820870" cy="1344811"/>
            <a:chOff x="0" y="0"/>
            <a:chExt cx="13094493" cy="1793082"/>
          </a:xfrm>
        </p:grpSpPr>
        <p:sp>
          <p:nvSpPr>
            <p:cNvPr name="Freeform 44" id="44"/>
            <p:cNvSpPr/>
            <p:nvPr/>
          </p:nvSpPr>
          <p:spPr>
            <a:xfrm flipH="false" flipV="false" rot="0">
              <a:off x="0" y="0"/>
              <a:ext cx="13094588" cy="1793113"/>
            </a:xfrm>
            <a:custGeom>
              <a:avLst/>
              <a:gdLst/>
              <a:ahLst/>
              <a:cxnLst/>
              <a:rect r="r" b="b" t="t" l="l"/>
              <a:pathLst>
                <a:path h="1793113" w="13094588">
                  <a:moveTo>
                    <a:pt x="0" y="128778"/>
                  </a:moveTo>
                  <a:cubicBezTo>
                    <a:pt x="0" y="57658"/>
                    <a:pt x="57658" y="0"/>
                    <a:pt x="128778" y="0"/>
                  </a:cubicBezTo>
                  <a:lnTo>
                    <a:pt x="12965811" y="0"/>
                  </a:lnTo>
                  <a:cubicBezTo>
                    <a:pt x="13036931" y="0"/>
                    <a:pt x="13094588" y="57658"/>
                    <a:pt x="13094588" y="128778"/>
                  </a:cubicBezTo>
                  <a:lnTo>
                    <a:pt x="13094588" y="1664335"/>
                  </a:lnTo>
                  <a:cubicBezTo>
                    <a:pt x="13094588" y="1735455"/>
                    <a:pt x="13036931" y="1793113"/>
                    <a:pt x="12965811" y="1793113"/>
                  </a:cubicBezTo>
                  <a:lnTo>
                    <a:pt x="128778" y="1793113"/>
                  </a:lnTo>
                  <a:cubicBezTo>
                    <a:pt x="57658" y="1793113"/>
                    <a:pt x="0" y="1735455"/>
                    <a:pt x="0" y="1664335"/>
                  </a:cubicBezTo>
                  <a:close/>
                </a:path>
              </a:pathLst>
            </a:custGeom>
            <a:solidFill>
              <a:srgbClr val="252528"/>
            </a:solidFill>
          </p:spPr>
        </p:sp>
      </p:grpSp>
      <p:grpSp>
        <p:nvGrpSpPr>
          <p:cNvPr name="Group 45" id="45"/>
          <p:cNvGrpSpPr/>
          <p:nvPr/>
        </p:nvGrpSpPr>
        <p:grpSpPr>
          <a:xfrm rot="0">
            <a:off x="7892355" y="8236149"/>
            <a:ext cx="287239" cy="229791"/>
            <a:chOff x="0" y="0"/>
            <a:chExt cx="382985" cy="306388"/>
          </a:xfrm>
        </p:grpSpPr>
        <p:sp>
          <p:nvSpPr>
            <p:cNvPr name="Freeform 46" id="46" descr="preencoded.png"/>
            <p:cNvSpPr/>
            <p:nvPr/>
          </p:nvSpPr>
          <p:spPr>
            <a:xfrm flipH="false" flipV="false" rot="0">
              <a:off x="0" y="0"/>
              <a:ext cx="383032" cy="306451"/>
            </a:xfrm>
            <a:custGeom>
              <a:avLst/>
              <a:gdLst/>
              <a:ahLst/>
              <a:cxnLst/>
              <a:rect r="r" b="b" t="t" l="l"/>
              <a:pathLst>
                <a:path h="306451" w="383032">
                  <a:moveTo>
                    <a:pt x="0" y="0"/>
                  </a:moveTo>
                  <a:lnTo>
                    <a:pt x="383032" y="0"/>
                  </a:lnTo>
                  <a:lnTo>
                    <a:pt x="383032" y="306451"/>
                  </a:lnTo>
                  <a:lnTo>
                    <a:pt x="0" y="306451"/>
                  </a:lnTo>
                  <a:lnTo>
                    <a:pt x="0" y="0"/>
                  </a:lnTo>
                  <a:close/>
                </a:path>
              </a:pathLst>
            </a:custGeom>
            <a:blipFill>
              <a:blip r:embed="rId4"/>
              <a:stretch>
                <a:fillRect l="0" t="0" r="12" b="20"/>
              </a:stretch>
            </a:blipFill>
          </p:spPr>
        </p:sp>
      </p:grpSp>
      <p:sp>
        <p:nvSpPr>
          <p:cNvPr name="TextBox 47" id="47"/>
          <p:cNvSpPr txBox="true"/>
          <p:nvPr/>
        </p:nvSpPr>
        <p:spPr>
          <a:xfrm rot="0">
            <a:off x="8409384" y="8103840"/>
            <a:ext cx="8844260" cy="734151"/>
          </a:xfrm>
          <a:prstGeom prst="rect">
            <a:avLst/>
          </a:prstGeom>
        </p:spPr>
        <p:txBody>
          <a:bodyPr anchor="t" rtlCol="false" tIns="0" lIns="0" bIns="0" rIns="0">
            <a:spAutoFit/>
          </a:bodyPr>
          <a:lstStyle/>
          <a:p>
            <a:pPr algn="l">
              <a:lnSpc>
                <a:spcPts val="3039"/>
              </a:lnSpc>
            </a:pPr>
            <a:r>
              <a:rPr lang="en-US" sz="1850" b="true">
                <a:solidFill>
                  <a:srgbClr val="FFFFFF"/>
                </a:solidFill>
                <a:latin typeface="TT Commons Pro Bold"/>
                <a:ea typeface="TT Commons Pro Bold"/>
                <a:cs typeface="TT Commons Pro Bold"/>
                <a:sym typeface="TT Commons Pro Bold"/>
              </a:rPr>
              <a:t>Power Distribution:</a:t>
            </a:r>
            <a:r>
              <a:rPr lang="en-US" sz="1850">
                <a:solidFill>
                  <a:srgbClr val="FFFFFF"/>
                </a:solidFill>
                <a:latin typeface="TT Commons Pro"/>
                <a:ea typeface="TT Commons Pro"/>
                <a:cs typeface="TT Commons Pro"/>
                <a:sym typeface="TT Commons Pro"/>
              </a:rPr>
              <a:t> 5V regulated supply powers Arduino, peripherals, and servo motor. Keypad uses pull-up resistor configuration for reliable input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DAG4Baa0utk</dc:identifier>
  <dcterms:modified xsi:type="dcterms:W3CDTF">2011-08-01T06:04:30Z</dcterms:modified>
  <cp:revision>1</cp:revision>
  <dc:title>HAMAND SREKAND - 24BEI0109</dc:title>
</cp:coreProperties>
</file>